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90" r:id="rId4"/>
    <p:sldId id="258" r:id="rId5"/>
    <p:sldId id="286" r:id="rId6"/>
    <p:sldId id="293" r:id="rId7"/>
    <p:sldId id="292" r:id="rId8"/>
    <p:sldId id="260" r:id="rId9"/>
    <p:sldId id="268" r:id="rId10"/>
    <p:sldId id="261" r:id="rId11"/>
    <p:sldId id="269" r:id="rId12"/>
    <p:sldId id="294" r:id="rId13"/>
    <p:sldId id="272" r:id="rId14"/>
    <p:sldId id="275" r:id="rId15"/>
    <p:sldId id="276" r:id="rId16"/>
    <p:sldId id="295" r:id="rId17"/>
    <p:sldId id="279" r:id="rId18"/>
    <p:sldId id="296" r:id="rId19"/>
    <p:sldId id="297" r:id="rId20"/>
    <p:sldId id="301" r:id="rId21"/>
    <p:sldId id="302" r:id="rId22"/>
    <p:sldId id="303" r:id="rId23"/>
    <p:sldId id="304" r:id="rId24"/>
    <p:sldId id="299" r:id="rId25"/>
    <p:sldId id="300" r:id="rId26"/>
    <p:sldId id="266" r:id="rId27"/>
    <p:sldId id="28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93" autoAdjust="0"/>
  </p:normalViewPr>
  <p:slideViewPr>
    <p:cSldViewPr>
      <p:cViewPr>
        <p:scale>
          <a:sx n="66" d="100"/>
          <a:sy n="66" d="100"/>
        </p:scale>
        <p:origin x="-14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EA5DF-E543-4C36-881A-74DDCAB90E96}" type="datetimeFigureOut">
              <a:rPr lang="en-US" smtClean="0"/>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5D18B-E4CF-4735-B6F9-4EBDDC03A1A5}" type="slidenum">
              <a:rPr lang="en-US" smtClean="0"/>
              <a:pPr/>
              <a:t>‹#›</a:t>
            </a:fld>
            <a:endParaRPr lang="en-US"/>
          </a:p>
        </p:txBody>
      </p:sp>
    </p:spTree>
    <p:extLst>
      <p:ext uri="{BB962C8B-B14F-4D97-AF65-F5344CB8AC3E}">
        <p14:creationId xmlns:p14="http://schemas.microsoft.com/office/powerpoint/2010/main" val="181461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Explain/review</a:t>
            </a:r>
            <a:r>
              <a:rPr lang="en-US" baseline="0" dirty="0" smtClean="0"/>
              <a:t> the fluorescence microscopy again.</a:t>
            </a:r>
          </a:p>
          <a:p>
            <a:r>
              <a:rPr lang="en-US" baseline="0" dirty="0" smtClean="0"/>
              <a:t>1. Components – light input, cell submerged into patch clamp, light through cell and lens collected in PIN diode as the number of photons. PIN diode excited and elicit current. By frequency analysis of the current, models of protein kinase can be established.</a:t>
            </a:r>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2</a:t>
            </a:fld>
            <a:endParaRPr lang="en-US"/>
          </a:p>
        </p:txBody>
      </p:sp>
    </p:spTree>
    <p:extLst>
      <p:ext uri="{BB962C8B-B14F-4D97-AF65-F5344CB8AC3E}">
        <p14:creationId xmlns:p14="http://schemas.microsoft.com/office/powerpoint/2010/main" val="417567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noise</a:t>
            </a:r>
            <a:r>
              <a:rPr lang="en-US" baseline="0" dirty="0" smtClean="0"/>
              <a:t> source and what can we do… copy the specific design </a:t>
            </a:r>
            <a:r>
              <a:rPr lang="en-US" baseline="0" dirty="0" err="1" smtClean="0"/>
              <a:t>requiremets</a:t>
            </a:r>
            <a:r>
              <a:rPr lang="en-US" baseline="0" dirty="0" smtClean="0"/>
              <a:t> once the paper is done.</a:t>
            </a:r>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4</a:t>
            </a:fld>
            <a:endParaRPr lang="en-US"/>
          </a:p>
        </p:txBody>
      </p:sp>
    </p:spTree>
    <p:extLst>
      <p:ext uri="{BB962C8B-B14F-4D97-AF65-F5344CB8AC3E}">
        <p14:creationId xmlns:p14="http://schemas.microsoft.com/office/powerpoint/2010/main" val="309285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completely eliminate the spherical and longitudinal aberration when focusing light to a diffraction limit.</a:t>
            </a:r>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Reasoning.</a:t>
            </a:r>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8</a:t>
            </a:fld>
            <a:endParaRPr lang="en-US"/>
          </a:p>
        </p:txBody>
      </p:sp>
    </p:spTree>
    <p:extLst>
      <p:ext uri="{BB962C8B-B14F-4D97-AF65-F5344CB8AC3E}">
        <p14:creationId xmlns:p14="http://schemas.microsoft.com/office/powerpoint/2010/main" val="2581304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Nah~~ phew </a:t>
            </a:r>
            <a:r>
              <a:rPr lang="en-US" dirty="0" err="1" smtClean="0"/>
              <a:t>pA</a:t>
            </a:r>
            <a:r>
              <a:rPr lang="en-US" dirty="0" smtClean="0"/>
              <a:t> error, who care?</a:t>
            </a:r>
            <a:r>
              <a:rPr lang="en-US" baseline="0" dirty="0" smtClean="0"/>
              <a:t> -&gt; We do care</a:t>
            </a:r>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10</a:t>
            </a:fld>
            <a:endParaRPr lang="en-US"/>
          </a:p>
        </p:txBody>
      </p:sp>
    </p:spTree>
    <p:extLst>
      <p:ext uri="{BB962C8B-B14F-4D97-AF65-F5344CB8AC3E}">
        <p14:creationId xmlns:p14="http://schemas.microsoft.com/office/powerpoint/2010/main" val="1562267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5D18B-E4CF-4735-B6F9-4EBDDC03A1A5}" type="slidenum">
              <a:rPr lang="en-US" smtClean="0"/>
              <a:pPr/>
              <a:t>15</a:t>
            </a:fld>
            <a:endParaRPr lang="en-US"/>
          </a:p>
        </p:txBody>
      </p:sp>
    </p:spTree>
    <p:extLst>
      <p:ext uri="{BB962C8B-B14F-4D97-AF65-F5344CB8AC3E}">
        <p14:creationId xmlns:p14="http://schemas.microsoft.com/office/powerpoint/2010/main" val="180833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important was dimensions. </a:t>
            </a:r>
            <a:r>
              <a:rPr lang="en-US" baseline="0" dirty="0" err="1" smtClean="0"/>
              <a:t>Qmax</a:t>
            </a:r>
            <a:r>
              <a:rPr lang="en-US" baseline="0" dirty="0" smtClean="0"/>
              <a:t> and </a:t>
            </a:r>
            <a:r>
              <a:rPr lang="en-US" baseline="0" dirty="0" err="1" smtClean="0"/>
              <a:t>dTmax</a:t>
            </a:r>
            <a:r>
              <a:rPr lang="en-US" baseline="0" dirty="0" smtClean="0"/>
              <a:t> are parameters of the cooler, on how much it can maximally cool. </a:t>
            </a:r>
          </a:p>
          <a:p>
            <a:r>
              <a:rPr lang="en-US" baseline="0" dirty="0" smtClean="0"/>
              <a:t>A,B, and H are the dimensions, and are most important given our size constraint.</a:t>
            </a:r>
          </a:p>
        </p:txBody>
      </p:sp>
      <p:sp>
        <p:nvSpPr>
          <p:cNvPr id="4" name="Slide Number Placeholder 3"/>
          <p:cNvSpPr>
            <a:spLocks noGrp="1"/>
          </p:cNvSpPr>
          <p:nvPr>
            <p:ph type="sldNum" sz="quarter" idx="10"/>
          </p:nvPr>
        </p:nvSpPr>
        <p:spPr/>
        <p:txBody>
          <a:bodyPr/>
          <a:lstStyle/>
          <a:p>
            <a:fld id="{FE45D18B-E4CF-4735-B6F9-4EBDDC03A1A5}" type="slidenum">
              <a:rPr lang="en-US" smtClean="0"/>
              <a:pPr/>
              <a:t>21</a:t>
            </a:fld>
            <a:endParaRPr lang="en-US"/>
          </a:p>
        </p:txBody>
      </p:sp>
    </p:spTree>
    <p:extLst>
      <p:ext uri="{BB962C8B-B14F-4D97-AF65-F5344CB8AC3E}">
        <p14:creationId xmlns:p14="http://schemas.microsoft.com/office/powerpoint/2010/main" val="2534687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03ECAC-035D-4E8A-980E-1F83AEC4EBD6}"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3ECAC-035D-4E8A-980E-1F83AEC4EBD6}"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3ECAC-035D-4E8A-980E-1F83AEC4EBD6}"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3ECAC-035D-4E8A-980E-1F83AEC4EBD6}"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ECAC-035D-4E8A-980E-1F83AEC4EBD6}"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03ECAC-035D-4E8A-980E-1F83AEC4EBD6}"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03ECAC-035D-4E8A-980E-1F83AEC4EBD6}" type="datetimeFigureOut">
              <a:rPr lang="en-US" smtClean="0"/>
              <a:pPr/>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03ECAC-035D-4E8A-980E-1F83AEC4EBD6}"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3ECAC-035D-4E8A-980E-1F83AEC4EBD6}"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A8128-1EF9-4ABA-A336-6F7BBEB6DC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3ECAC-035D-4E8A-980E-1F83AEC4EBD6}"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A8128-1EF9-4ABA-A336-6F7BBEB6DC38}"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503ECAC-035D-4E8A-980E-1F83AEC4EBD6}" type="datetimeFigureOut">
              <a:rPr lang="en-US" smtClean="0"/>
              <a:pPr/>
              <a:t>12/4/2012</a:t>
            </a:fld>
            <a:endParaRPr lang="en-US"/>
          </a:p>
        </p:txBody>
      </p:sp>
      <p:sp>
        <p:nvSpPr>
          <p:cNvPr id="9" name="Slide Number Placeholder 8"/>
          <p:cNvSpPr>
            <a:spLocks noGrp="1"/>
          </p:cNvSpPr>
          <p:nvPr>
            <p:ph type="sldNum" sz="quarter" idx="11"/>
          </p:nvPr>
        </p:nvSpPr>
        <p:spPr/>
        <p:txBody>
          <a:bodyPr/>
          <a:lstStyle/>
          <a:p>
            <a:fld id="{AA3A8128-1EF9-4ABA-A336-6F7BBEB6DC3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A3A8128-1EF9-4ABA-A336-6F7BBEB6DC38}"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03ECAC-035D-4E8A-980E-1F83AEC4EBD6}" type="datetimeFigureOut">
              <a:rPr lang="en-US" smtClean="0"/>
              <a:pPr/>
              <a:t>12/4/2012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eyeleco.com/" TargetMode="External"/><Relationship Id="rId2" Type="http://schemas.openxmlformats.org/officeDocument/2006/relationships/hyperlink" Target="http://www.burr-brown.com/"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6.wmf"/><Relationship Id="rId18" Type="http://schemas.openxmlformats.org/officeDocument/2006/relationships/oleObject" Target="../embeddings/oleObject8.bin"/><Relationship Id="rId3" Type="http://schemas.openxmlformats.org/officeDocument/2006/relationships/image" Target="../media/image20.jpeg"/><Relationship Id="rId7" Type="http://schemas.openxmlformats.org/officeDocument/2006/relationships/image" Target="../media/image13.wmf"/><Relationship Id="rId12" Type="http://schemas.openxmlformats.org/officeDocument/2006/relationships/oleObject" Target="../embeddings/oleObject5.bin"/><Relationship Id="rId17"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4.bin"/><Relationship Id="rId19" Type="http://schemas.openxmlformats.org/officeDocument/2006/relationships/image" Target="../media/image19.wmf"/><Relationship Id="rId4" Type="http://schemas.openxmlformats.org/officeDocument/2006/relationships/oleObject" Target="../embeddings/oleObject1.bin"/><Relationship Id="rId9" Type="http://schemas.openxmlformats.org/officeDocument/2006/relationships/image" Target="../media/image14.wmf"/><Relationship Id="rId1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www.burr-brown.com/" TargetMode="External"/><Relationship Id="rId5" Type="http://schemas.openxmlformats.org/officeDocument/2006/relationships/image" Target="../media/image25.w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customthermoelectric.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dt.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Light Detection with Ultra-High Dynamic Range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Group 35</a:t>
            </a:r>
          </a:p>
          <a:p>
            <a:r>
              <a:rPr lang="en-US" dirty="0" err="1" smtClean="0"/>
              <a:t>DoHyun</a:t>
            </a:r>
            <a:r>
              <a:rPr lang="en-US" dirty="0" smtClean="0"/>
              <a:t> Kim, </a:t>
            </a:r>
            <a:r>
              <a:rPr lang="en-US" dirty="0" err="1" smtClean="0"/>
              <a:t>Leran</a:t>
            </a:r>
            <a:r>
              <a:rPr lang="en-US" dirty="0" smtClean="0"/>
              <a:t> Firer, and </a:t>
            </a:r>
            <a:r>
              <a:rPr lang="en-US" dirty="0" smtClean="0">
                <a:solidFill>
                  <a:srgbClr val="FF0000"/>
                </a:solidFill>
              </a:rPr>
              <a:t>Eric Kleinberg</a:t>
            </a:r>
          </a:p>
          <a:p>
            <a:r>
              <a:rPr lang="en-US" dirty="0" smtClean="0"/>
              <a:t>Client: Prof. Jon Silva</a:t>
            </a:r>
          </a:p>
          <a:p>
            <a:endParaRPr lang="en-US" dirty="0"/>
          </a:p>
        </p:txBody>
      </p:sp>
    </p:spTree>
    <p:extLst>
      <p:ext uri="{BB962C8B-B14F-4D97-AF65-F5344CB8AC3E}">
        <p14:creationId xmlns:p14="http://schemas.microsoft.com/office/powerpoint/2010/main" val="3316820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Electrical System _ </a:t>
            </a:r>
            <a:br>
              <a:rPr lang="en-US" dirty="0"/>
            </a:br>
            <a:r>
              <a:rPr lang="en-US" dirty="0" smtClean="0"/>
              <a:t>Input Constraint</a:t>
            </a:r>
            <a:endParaRPr lang="en-US" dirty="0"/>
          </a:p>
        </p:txBody>
      </p:sp>
      <p:sp>
        <p:nvSpPr>
          <p:cNvPr id="3" name="Content Placeholder 2"/>
          <p:cNvSpPr>
            <a:spLocks noGrp="1"/>
          </p:cNvSpPr>
          <p:nvPr>
            <p:ph idx="1"/>
          </p:nvPr>
        </p:nvSpPr>
        <p:spPr/>
        <p:txBody>
          <a:bodyPr/>
          <a:lstStyle/>
          <a:p>
            <a:r>
              <a:rPr lang="en-US" sz="2800" dirty="0" smtClean="0"/>
              <a:t>Why?</a:t>
            </a:r>
          </a:p>
          <a:p>
            <a:pPr lvl="1"/>
            <a:r>
              <a:rPr lang="en-US" sz="2800" dirty="0" smtClean="0"/>
              <a:t>In Real OP Amps, small current (</a:t>
            </a:r>
            <a:r>
              <a:rPr lang="en-US" sz="2800" dirty="0" err="1"/>
              <a:t>μ</a:t>
            </a:r>
            <a:r>
              <a:rPr lang="en-US" sz="2800" dirty="0" err="1" smtClean="0"/>
              <a:t>A</a:t>
            </a:r>
            <a:r>
              <a:rPr lang="en-US" sz="2800" dirty="0" smtClean="0"/>
              <a:t> ~ </a:t>
            </a:r>
            <a:r>
              <a:rPr lang="en-US" sz="2800" dirty="0" err="1" smtClean="0"/>
              <a:t>pA</a:t>
            </a:r>
            <a:r>
              <a:rPr lang="en-US" sz="2800" dirty="0" smtClean="0"/>
              <a:t>) flows inside of OP Amps, generating Voltage error.</a:t>
            </a:r>
          </a:p>
          <a:p>
            <a:r>
              <a:rPr lang="en-US" sz="3000" dirty="0" smtClean="0"/>
              <a:t>Solution: Current to Voltage Converter</a:t>
            </a:r>
            <a:endParaRPr lang="en-US" sz="3000" dirty="0"/>
          </a:p>
          <a:p>
            <a:endParaRPr lang="en-US" dirty="0"/>
          </a:p>
        </p:txBody>
      </p:sp>
    </p:spTree>
    <p:extLst>
      <p:ext uri="{BB962C8B-B14F-4D97-AF65-F5344CB8AC3E}">
        <p14:creationId xmlns:p14="http://schemas.microsoft.com/office/powerpoint/2010/main" val="326914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AC </a:t>
            </a:r>
            <a:r>
              <a:rPr lang="en-US" sz="4400" dirty="0"/>
              <a:t>Current to Voltage </a:t>
            </a:r>
            <a:r>
              <a:rPr lang="en-US" sz="4400" dirty="0" smtClean="0"/>
              <a:t>Converter</a:t>
            </a:r>
            <a:endParaRPr lang="en-US" sz="4400" dirty="0"/>
          </a:p>
        </p:txBody>
      </p:sp>
      <p:sp>
        <p:nvSpPr>
          <p:cNvPr id="3" name="Content Placeholder 2"/>
          <p:cNvSpPr>
            <a:spLocks noGrp="1"/>
          </p:cNvSpPr>
          <p:nvPr>
            <p:ph idx="1"/>
          </p:nvPr>
        </p:nvSpPr>
        <p:spPr/>
        <p:txBody>
          <a:bodyPr/>
          <a:lstStyle/>
          <a:p>
            <a:r>
              <a:rPr lang="en-US" dirty="0" smtClean="0"/>
              <a:t>Literature Search: </a:t>
            </a:r>
            <a:r>
              <a:rPr lang="en-US" i="1" u="sng" dirty="0"/>
              <a:t>A low-noise and wide-band ac boosting current-to-voltage </a:t>
            </a:r>
            <a:r>
              <a:rPr lang="en-US" i="1" u="sng" dirty="0" smtClean="0"/>
              <a:t>ampliﬁer for </a:t>
            </a:r>
            <a:r>
              <a:rPr lang="en-US" i="1" u="sng" dirty="0"/>
              <a:t>scanning tunneling </a:t>
            </a:r>
            <a:r>
              <a:rPr lang="en-US" i="1" u="sng" dirty="0" smtClean="0"/>
              <a:t>microscopy</a:t>
            </a:r>
          </a:p>
          <a:p>
            <a:pPr lvl="1"/>
            <a:r>
              <a:rPr lang="en-US" dirty="0" smtClean="0"/>
              <a:t>Tunneling Microscopy</a:t>
            </a:r>
          </a:p>
          <a:p>
            <a:pPr lvl="1"/>
            <a:r>
              <a:rPr lang="en-US" dirty="0" smtClean="0"/>
              <a:t>Specialized current to voltage converter for </a:t>
            </a:r>
            <a:r>
              <a:rPr lang="en-US" dirty="0" err="1"/>
              <a:t>pA</a:t>
            </a:r>
            <a:r>
              <a:rPr lang="en-US" dirty="0"/>
              <a:t> to </a:t>
            </a:r>
            <a:r>
              <a:rPr lang="en-US" dirty="0" err="1" smtClean="0"/>
              <a:t>nA</a:t>
            </a:r>
            <a:r>
              <a:rPr lang="en-US" dirty="0" smtClean="0"/>
              <a:t> Current.</a:t>
            </a:r>
          </a:p>
          <a:p>
            <a:pPr lvl="1"/>
            <a:r>
              <a:rPr lang="en-US" dirty="0" smtClean="0"/>
              <a:t>Unity Gain at 5 kHz to 10 kHz</a:t>
            </a:r>
            <a:endParaRPr lang="en-US" dirty="0"/>
          </a:p>
        </p:txBody>
      </p:sp>
      <p:pic>
        <p:nvPicPr>
          <p:cNvPr id="4" name="Picture 3" descr="C:\Users\hp\Desktop\Design_2nd_Report\converter1.jpg"/>
          <p:cNvPicPr/>
          <p:nvPr/>
        </p:nvPicPr>
        <p:blipFill>
          <a:blip r:embed="rId2" cstate="print"/>
          <a:srcRect/>
          <a:stretch>
            <a:fillRect/>
          </a:stretch>
        </p:blipFill>
        <p:spPr bwMode="auto">
          <a:xfrm>
            <a:off x="1447800" y="3429000"/>
            <a:ext cx="5638800" cy="3200400"/>
          </a:xfrm>
          <a:prstGeom prst="rect">
            <a:avLst/>
          </a:prstGeom>
          <a:noFill/>
          <a:ln w="9525">
            <a:noFill/>
            <a:miter lim="800000"/>
            <a:headEnd/>
            <a:tailEnd/>
          </a:ln>
        </p:spPr>
      </p:pic>
    </p:spTree>
    <p:extLst>
      <p:ext uri="{BB962C8B-B14F-4D97-AF65-F5344CB8AC3E}">
        <p14:creationId xmlns:p14="http://schemas.microsoft.com/office/powerpoint/2010/main" val="2443711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AC Current to Voltage </a:t>
            </a:r>
            <a:r>
              <a:rPr lang="en-US" sz="4400" dirty="0" smtClean="0"/>
              <a:t>Converter</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2774292"/>
              </p:ext>
            </p:extLst>
          </p:nvPr>
        </p:nvGraphicFramePr>
        <p:xfrm>
          <a:off x="228600" y="1219200"/>
          <a:ext cx="8001000" cy="5483721"/>
        </p:xfrm>
        <a:graphic>
          <a:graphicData uri="http://schemas.openxmlformats.org/drawingml/2006/table">
            <a:tbl>
              <a:tblPr firstRow="1" firstCol="1" bandRow="1">
                <a:tableStyleId>{5C22544A-7EE6-4342-B048-85BDC9FD1C3A}</a:tableStyleId>
              </a:tblPr>
              <a:tblGrid>
                <a:gridCol w="2000250"/>
                <a:gridCol w="1885950"/>
                <a:gridCol w="2114550"/>
                <a:gridCol w="2000250"/>
              </a:tblGrid>
              <a:tr h="1465744">
                <a:tc>
                  <a:txBody>
                    <a:bodyPr/>
                    <a:lstStyle/>
                    <a:p>
                      <a:pPr marL="0" marR="0" algn="ctr">
                        <a:lnSpc>
                          <a:spcPct val="115000"/>
                        </a:lnSpc>
                        <a:spcBef>
                          <a:spcPts val="0"/>
                        </a:spcBef>
                        <a:spcAft>
                          <a:spcPts val="0"/>
                        </a:spcAft>
                      </a:pPr>
                      <a:r>
                        <a:rPr lang="en-US" sz="1800" dirty="0">
                          <a:effectLst/>
                        </a:rPr>
                        <a:t>Product Used in Design</a:t>
                      </a:r>
                      <a:endParaRPr lang="en-US" sz="1600" dirty="0">
                        <a:effectLst/>
                      </a:endParaRPr>
                    </a:p>
                    <a:p>
                      <a:pPr marL="0" marR="0" algn="ctr">
                        <a:lnSpc>
                          <a:spcPct val="115000"/>
                        </a:lnSpc>
                        <a:spcBef>
                          <a:spcPts val="0"/>
                        </a:spcBef>
                        <a:spcAft>
                          <a:spcPts val="0"/>
                        </a:spcAft>
                      </a:pPr>
                      <a:r>
                        <a:rPr lang="en-US" sz="1800" dirty="0">
                          <a:effectLst/>
                        </a:rPr>
                        <a:t> </a:t>
                      </a:r>
                      <a:endParaRPr lang="en-US" sz="16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400" dirty="0">
                          <a:effectLst/>
                        </a:rPr>
                        <a:t>OPA111BM</a:t>
                      </a:r>
                      <a:endParaRPr lang="en-US" sz="12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400" dirty="0">
                          <a:effectLst/>
                        </a:rPr>
                        <a:t>OPA2111KP</a:t>
                      </a:r>
                      <a:endParaRPr lang="en-US" sz="12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400" dirty="0" err="1">
                          <a:effectLst/>
                        </a:rPr>
                        <a:t>Tefalon</a:t>
                      </a:r>
                      <a:r>
                        <a:rPr lang="en-US" sz="1400" dirty="0">
                          <a:effectLst/>
                        </a:rPr>
                        <a:t> Standoff – </a:t>
                      </a:r>
                      <a:br>
                        <a:rPr lang="en-US" sz="1400" dirty="0">
                          <a:effectLst/>
                        </a:rPr>
                      </a:br>
                      <a:r>
                        <a:rPr lang="en-US" sz="1400" dirty="0">
                          <a:effectLst/>
                        </a:rPr>
                        <a:t>PTFE Insulated Terminal Pins #11067</a:t>
                      </a:r>
                      <a:endParaRPr lang="en-US" sz="1200" dirty="0">
                        <a:effectLst/>
                        <a:latin typeface="Calibri"/>
                        <a:ea typeface="Malgun Gothic"/>
                        <a:cs typeface="Arial"/>
                      </a:endParaRPr>
                    </a:p>
                  </a:txBody>
                  <a:tcPr marL="68580" marR="68580" marT="0" marB="0" anchor="ctr"/>
                </a:tc>
              </a:tr>
              <a:tr h="896456">
                <a:tc>
                  <a:txBody>
                    <a:bodyPr/>
                    <a:lstStyle/>
                    <a:p>
                      <a:pPr marL="0" marR="0" algn="ctr">
                        <a:lnSpc>
                          <a:spcPct val="115000"/>
                        </a:lnSpc>
                        <a:spcBef>
                          <a:spcPts val="0"/>
                        </a:spcBef>
                        <a:spcAft>
                          <a:spcPts val="0"/>
                        </a:spcAft>
                      </a:pPr>
                      <a:r>
                        <a:rPr lang="en-US" sz="1800">
                          <a:effectLst/>
                        </a:rPr>
                        <a:t>Manufacturer</a:t>
                      </a:r>
                      <a:endParaRPr lang="en-US" sz="16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Burr Brown Corp.</a:t>
                      </a:r>
                      <a:endParaRPr lang="en-US" sz="1200" dirty="0">
                        <a:effectLst/>
                      </a:endParaRPr>
                    </a:p>
                    <a:p>
                      <a:pPr marL="0" marR="0" algn="ctr">
                        <a:lnSpc>
                          <a:spcPct val="115000"/>
                        </a:lnSpc>
                        <a:spcBef>
                          <a:spcPts val="0"/>
                        </a:spcBef>
                        <a:spcAft>
                          <a:spcPts val="0"/>
                        </a:spcAft>
                      </a:pPr>
                      <a:r>
                        <a:rPr lang="en-US" sz="1400" dirty="0">
                          <a:effectLst/>
                        </a:rPr>
                        <a:t>Phone: 520) 746-1111</a:t>
                      </a:r>
                      <a:endParaRPr lang="en-US" sz="1200" dirty="0">
                        <a:effectLst/>
                      </a:endParaRPr>
                    </a:p>
                    <a:p>
                      <a:pPr marL="0" marR="0" algn="ctr">
                        <a:lnSpc>
                          <a:spcPct val="115000"/>
                        </a:lnSpc>
                        <a:spcBef>
                          <a:spcPts val="0"/>
                        </a:spcBef>
                        <a:spcAft>
                          <a:spcPts val="0"/>
                        </a:spcAft>
                      </a:pPr>
                      <a:r>
                        <a:rPr lang="en-US" sz="1400" u="sng" dirty="0">
                          <a:effectLst/>
                          <a:hlinkClick r:id="rId2"/>
                        </a:rPr>
                        <a:t>http://www.burr-brown.com</a:t>
                      </a:r>
                      <a:endParaRPr lang="en-US" sz="12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Burr Brown Corp.</a:t>
                      </a:r>
                      <a:endParaRPr lang="en-US" sz="1200" dirty="0">
                        <a:effectLst/>
                      </a:endParaRPr>
                    </a:p>
                    <a:p>
                      <a:pPr marL="0" marR="0" algn="ctr">
                        <a:lnSpc>
                          <a:spcPct val="115000"/>
                        </a:lnSpc>
                        <a:spcBef>
                          <a:spcPts val="0"/>
                        </a:spcBef>
                        <a:spcAft>
                          <a:spcPts val="0"/>
                        </a:spcAft>
                      </a:pPr>
                      <a:r>
                        <a:rPr lang="en-US" sz="1400" dirty="0">
                          <a:effectLst/>
                        </a:rPr>
                        <a:t>Phone: 520) 746-1111</a:t>
                      </a:r>
                      <a:endParaRPr lang="en-US" sz="1200" dirty="0">
                        <a:effectLst/>
                      </a:endParaRPr>
                    </a:p>
                    <a:p>
                      <a:pPr marL="0" marR="0" algn="ctr">
                        <a:lnSpc>
                          <a:spcPct val="115000"/>
                        </a:lnSpc>
                        <a:spcBef>
                          <a:spcPts val="0"/>
                        </a:spcBef>
                        <a:spcAft>
                          <a:spcPts val="0"/>
                        </a:spcAft>
                      </a:pPr>
                      <a:r>
                        <a:rPr lang="en-US" sz="1400" u="sng" dirty="0">
                          <a:effectLst/>
                          <a:hlinkClick r:id="rId2"/>
                        </a:rPr>
                        <a:t>http://www.burr-brown.com</a:t>
                      </a:r>
                      <a:endParaRPr lang="en-US" sz="1200" dirty="0">
                        <a:effectLst/>
                        <a:latin typeface="Calibri"/>
                        <a:ea typeface="Malgun Gothic"/>
                        <a:cs typeface="Arial"/>
                      </a:endParaRPr>
                    </a:p>
                  </a:txBody>
                  <a:tcPr marL="68580" marR="68580" marT="0" marB="0"/>
                </a:tc>
                <a:tc>
                  <a:txBody>
                    <a:bodyPr/>
                    <a:lstStyle/>
                    <a:p>
                      <a:pPr marL="0" marR="0">
                        <a:lnSpc>
                          <a:spcPct val="115000"/>
                        </a:lnSpc>
                        <a:spcBef>
                          <a:spcPts val="0"/>
                        </a:spcBef>
                        <a:spcAft>
                          <a:spcPts val="0"/>
                        </a:spcAft>
                      </a:pPr>
                      <a:r>
                        <a:rPr lang="en-US" sz="1400">
                          <a:effectLst/>
                        </a:rPr>
                        <a:t>Keystone Electronics. Corp                       </a:t>
                      </a:r>
                      <a:r>
                        <a:rPr lang="en-US" sz="1400" u="sng">
                          <a:effectLst/>
                          <a:hlinkClick r:id="rId3"/>
                        </a:rPr>
                        <a:t>http://www.keyeleco.com</a:t>
                      </a:r>
                      <a:endParaRPr lang="en-US" sz="1200">
                        <a:effectLst/>
                        <a:latin typeface="Calibri"/>
                        <a:ea typeface="Malgun Gothic"/>
                        <a:cs typeface="Arial"/>
                      </a:endParaRPr>
                    </a:p>
                  </a:txBody>
                  <a:tcPr marL="68580" marR="68580" marT="0" marB="0"/>
                </a:tc>
              </a:tr>
              <a:tr h="299070">
                <a:tc>
                  <a:txBody>
                    <a:bodyPr/>
                    <a:lstStyle/>
                    <a:p>
                      <a:pPr marL="0" marR="0" algn="ctr">
                        <a:lnSpc>
                          <a:spcPct val="115000"/>
                        </a:lnSpc>
                        <a:spcBef>
                          <a:spcPts val="0"/>
                        </a:spcBef>
                        <a:spcAft>
                          <a:spcPts val="0"/>
                        </a:spcAft>
                      </a:pPr>
                      <a:r>
                        <a:rPr lang="en-US" sz="1800">
                          <a:effectLst/>
                        </a:rPr>
                        <a:t>Price</a:t>
                      </a:r>
                      <a:endParaRPr lang="en-US" sz="16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$53.35</a:t>
                      </a:r>
                      <a:endParaRPr lang="en-US" sz="12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$15.23</a:t>
                      </a:r>
                      <a:endParaRPr lang="en-US" sz="12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$0.94</a:t>
                      </a:r>
                      <a:endParaRPr lang="en-US" sz="1200">
                        <a:effectLst/>
                        <a:latin typeface="Calibri"/>
                        <a:ea typeface="Malgun Gothic"/>
                        <a:cs typeface="Arial"/>
                      </a:endParaRPr>
                    </a:p>
                  </a:txBody>
                  <a:tcPr marL="68580" marR="68580" marT="0" marB="0"/>
                </a:tc>
              </a:tr>
              <a:tr h="299070">
                <a:tc>
                  <a:txBody>
                    <a:bodyPr/>
                    <a:lstStyle/>
                    <a:p>
                      <a:pPr marL="0" marR="0" algn="ctr">
                        <a:lnSpc>
                          <a:spcPct val="115000"/>
                        </a:lnSpc>
                        <a:spcBef>
                          <a:spcPts val="0"/>
                        </a:spcBef>
                        <a:spcAft>
                          <a:spcPts val="0"/>
                        </a:spcAft>
                      </a:pPr>
                      <a:r>
                        <a:rPr lang="en-US" sz="1800">
                          <a:effectLst/>
                        </a:rPr>
                        <a:t>Shipping</a:t>
                      </a:r>
                      <a:endParaRPr lang="en-US" sz="16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$2.95 (4-6 days)</a:t>
                      </a:r>
                      <a:endParaRPr lang="en-US" sz="12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$2.95 (4-6 days)</a:t>
                      </a:r>
                      <a:endParaRPr lang="en-US" sz="12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 $4.99 (3-7 days)</a:t>
                      </a:r>
                      <a:endParaRPr lang="en-US" sz="1200">
                        <a:effectLst/>
                        <a:latin typeface="Calibri"/>
                        <a:ea typeface="Malgun Gothic"/>
                        <a:cs typeface="Arial"/>
                      </a:endParaRPr>
                    </a:p>
                  </a:txBody>
                  <a:tcPr marL="68580" marR="68580" marT="0" marB="0"/>
                </a:tc>
              </a:tr>
              <a:tr h="406908">
                <a:tc>
                  <a:txBody>
                    <a:bodyPr/>
                    <a:lstStyle/>
                    <a:p>
                      <a:pPr marL="0" marR="0" algn="ctr">
                        <a:lnSpc>
                          <a:spcPct val="115000"/>
                        </a:lnSpc>
                        <a:spcBef>
                          <a:spcPts val="0"/>
                        </a:spcBef>
                        <a:spcAft>
                          <a:spcPts val="0"/>
                        </a:spcAft>
                      </a:pPr>
                      <a:r>
                        <a:rPr lang="en-US" sz="1800">
                          <a:effectLst/>
                        </a:rPr>
                        <a:t>Size</a:t>
                      </a:r>
                      <a:endParaRPr lang="en-US" sz="16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9.08 x 9.08 x 4.4 mm</a:t>
                      </a:r>
                      <a:r>
                        <a:rPr lang="en-US" sz="1400" baseline="30000">
                          <a:effectLst/>
                        </a:rPr>
                        <a:t>3</a:t>
                      </a:r>
                      <a:endParaRPr lang="en-US" sz="12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9.3 x 6.5 x 6.6 mm</a:t>
                      </a:r>
                      <a:r>
                        <a:rPr lang="en-US" sz="1400" baseline="30000" dirty="0">
                          <a:effectLst/>
                        </a:rPr>
                        <a:t>3</a:t>
                      </a:r>
                      <a:endParaRPr lang="en-US" sz="12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4.37 Diameter x 6.35 mm</a:t>
                      </a:r>
                      <a:r>
                        <a:rPr lang="en-US" sz="1400" baseline="30000" dirty="0">
                          <a:effectLst/>
                        </a:rPr>
                        <a:t>3</a:t>
                      </a:r>
                      <a:endParaRPr lang="en-US" sz="1200" dirty="0">
                        <a:effectLst/>
                        <a:latin typeface="Calibri"/>
                        <a:ea typeface="Malgun Gothic"/>
                        <a:cs typeface="Arial"/>
                      </a:endParaRPr>
                    </a:p>
                  </a:txBody>
                  <a:tcPr marL="68580" marR="68580" marT="0" marB="0"/>
                </a:tc>
              </a:tr>
              <a:tr h="372569">
                <a:tc>
                  <a:txBody>
                    <a:bodyPr/>
                    <a:lstStyle/>
                    <a:p>
                      <a:pPr marL="0" marR="0" algn="ctr">
                        <a:lnSpc>
                          <a:spcPct val="115000"/>
                        </a:lnSpc>
                        <a:spcBef>
                          <a:spcPts val="0"/>
                        </a:spcBef>
                        <a:spcAft>
                          <a:spcPts val="0"/>
                        </a:spcAft>
                      </a:pPr>
                      <a:r>
                        <a:rPr lang="en-US" sz="1800">
                          <a:effectLst/>
                        </a:rPr>
                        <a:t>Quantity </a:t>
                      </a:r>
                      <a:endParaRPr lang="en-US" sz="16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a:effectLst/>
                        </a:rPr>
                        <a:t>1</a:t>
                      </a:r>
                      <a:endParaRPr lang="en-US" sz="12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smtClean="0">
                          <a:effectLst/>
                          <a:latin typeface="+mn-lt"/>
                          <a:ea typeface="+mn-ea"/>
                          <a:cs typeface="+mn-cs"/>
                        </a:rPr>
                        <a:t>2</a:t>
                      </a:r>
                      <a:endParaRPr lang="en-US" sz="12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200" dirty="0">
                        <a:effectLst/>
                        <a:latin typeface="Calibri"/>
                        <a:ea typeface="Malgun Gothic"/>
                        <a:cs typeface="Arial"/>
                      </a:endParaRPr>
                    </a:p>
                  </a:txBody>
                  <a:tcPr marL="68580" marR="68580" marT="0" marB="0"/>
                </a:tc>
              </a:tr>
              <a:tr h="1375724">
                <a:tc>
                  <a:txBody>
                    <a:bodyPr/>
                    <a:lstStyle/>
                    <a:p>
                      <a:pPr marL="0" marR="0" algn="ctr">
                        <a:lnSpc>
                          <a:spcPct val="115000"/>
                        </a:lnSpc>
                        <a:spcBef>
                          <a:spcPts val="0"/>
                        </a:spcBef>
                        <a:spcAft>
                          <a:spcPts val="0"/>
                        </a:spcAft>
                      </a:pPr>
                      <a:r>
                        <a:rPr lang="en-US" sz="1800" dirty="0">
                          <a:effectLst/>
                        </a:rPr>
                        <a:t>Picture of the Product</a:t>
                      </a:r>
                      <a:endParaRPr lang="en-US" sz="16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smtClean="0">
                        <a:effectLst/>
                        <a:latin typeface="Times New Roman"/>
                        <a:ea typeface="Calibri"/>
                        <a:cs typeface="Arial"/>
                      </a:endParaRPr>
                    </a:p>
                    <a:p>
                      <a:pPr marL="0" marR="0" algn="ctr">
                        <a:lnSpc>
                          <a:spcPct val="115000"/>
                        </a:lnSpc>
                        <a:spcBef>
                          <a:spcPts val="0"/>
                        </a:spcBef>
                        <a:spcAft>
                          <a:spcPts val="0"/>
                        </a:spcAft>
                      </a:pPr>
                      <a:endParaRPr lang="en-US" sz="1100" dirty="0">
                        <a:effectLst/>
                        <a:latin typeface="Times New Roman"/>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Times New Roman"/>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Times New Roman"/>
                        <a:ea typeface="Calibri"/>
                        <a:cs typeface="Arial"/>
                      </a:endParaRPr>
                    </a:p>
                  </a:txBody>
                  <a:tcPr marL="68580" marR="68580" marT="0" marB="0"/>
                </a:tc>
              </a:tr>
            </a:tbl>
          </a:graphicData>
        </a:graphic>
      </p:graphicFrame>
      <p:pic>
        <p:nvPicPr>
          <p:cNvPr id="12291" name="Picture 21" descr="OPA111B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0" y="5200650"/>
            <a:ext cx="14859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0" descr="OPA2111K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5143500"/>
            <a:ext cx="134302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2289" name="Picture 19" descr="PTFE insulated terminal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05600" y="5200650"/>
            <a:ext cx="108204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85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Electrical System _ </a:t>
            </a:r>
            <a:br>
              <a:rPr lang="en-US" dirty="0"/>
            </a:br>
            <a:r>
              <a:rPr lang="en-US" dirty="0" smtClean="0"/>
              <a:t>Filter</a:t>
            </a:r>
            <a:endParaRPr lang="en-US" dirty="0"/>
          </a:p>
        </p:txBody>
      </p:sp>
      <p:sp>
        <p:nvSpPr>
          <p:cNvPr id="3" name="Content Placeholder 2"/>
          <p:cNvSpPr>
            <a:spLocks noGrp="1"/>
          </p:cNvSpPr>
          <p:nvPr>
            <p:ph idx="1"/>
          </p:nvPr>
        </p:nvSpPr>
        <p:spPr/>
        <p:txBody>
          <a:bodyPr>
            <a:noAutofit/>
          </a:bodyPr>
          <a:lstStyle/>
          <a:p>
            <a:r>
              <a:rPr lang="en-US" sz="3200" dirty="0" smtClean="0"/>
              <a:t>Domain of Frequency of interest: 5 kHz to 10 kHz</a:t>
            </a:r>
          </a:p>
          <a:p>
            <a:r>
              <a:rPr lang="en-US" sz="3200" i="1" u="sng" dirty="0" smtClean="0"/>
              <a:t>Preserve the shape of the original signal!</a:t>
            </a:r>
          </a:p>
          <a:p>
            <a:endParaRPr lang="en-US" sz="2800" i="1" u="sng" dirty="0" smtClean="0"/>
          </a:p>
          <a:p>
            <a:r>
              <a:rPr lang="en-US" sz="3200" dirty="0" smtClean="0"/>
              <a:t>Solutions</a:t>
            </a:r>
          </a:p>
          <a:p>
            <a:pPr lvl="1"/>
            <a:r>
              <a:rPr lang="en-US" sz="3200" dirty="0" smtClean="0"/>
              <a:t>Analog Filter</a:t>
            </a:r>
          </a:p>
          <a:p>
            <a:pPr lvl="2"/>
            <a:r>
              <a:rPr lang="en-US" sz="3200" dirty="0" smtClean="0"/>
              <a:t>Active </a:t>
            </a:r>
            <a:r>
              <a:rPr lang="en-US" sz="3200" dirty="0" err="1" smtClean="0"/>
              <a:t>Bandpass</a:t>
            </a:r>
            <a:r>
              <a:rPr lang="en-US" sz="3200" dirty="0" smtClean="0"/>
              <a:t> Filter: Bessel Filter</a:t>
            </a:r>
          </a:p>
          <a:p>
            <a:pPr lvl="1"/>
            <a:r>
              <a:rPr lang="en-US" sz="3200" dirty="0" smtClean="0"/>
              <a:t>Digital Filter</a:t>
            </a:r>
          </a:p>
        </p:txBody>
      </p:sp>
    </p:spTree>
    <p:extLst>
      <p:ext uri="{BB962C8B-B14F-4D97-AF65-F5344CB8AC3E}">
        <p14:creationId xmlns:p14="http://schemas.microsoft.com/office/powerpoint/2010/main" val="2155048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warehouse.cec.wustl.edu\home\links\dk14\winprofile\Desktop\12fall\senior design\active_Bandpass_Butterwort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5060" y="3124200"/>
            <a:ext cx="5943600" cy="1569720"/>
          </a:xfrm>
          <a:prstGeom prst="rect">
            <a:avLst/>
          </a:prstGeom>
          <a:noFill/>
          <a:ln>
            <a:noFill/>
          </a:ln>
        </p:spPr>
      </p:pic>
      <p:sp>
        <p:nvSpPr>
          <p:cNvPr id="2" name="Title 1"/>
          <p:cNvSpPr>
            <a:spLocks noGrp="1"/>
          </p:cNvSpPr>
          <p:nvPr>
            <p:ph type="title"/>
          </p:nvPr>
        </p:nvSpPr>
        <p:spPr>
          <a:xfrm>
            <a:off x="381000" y="76200"/>
            <a:ext cx="7620000" cy="1143000"/>
          </a:xfrm>
        </p:spPr>
        <p:txBody>
          <a:bodyPr/>
          <a:lstStyle/>
          <a:p>
            <a:r>
              <a:rPr lang="en-US" sz="3600" dirty="0" smtClean="0"/>
              <a:t>4</a:t>
            </a:r>
            <a:r>
              <a:rPr lang="en-US" sz="3600" baseline="30000" dirty="0" smtClean="0"/>
              <a:t>th</a:t>
            </a:r>
            <a:r>
              <a:rPr lang="en-US" sz="3600" dirty="0" smtClean="0"/>
              <a:t> order Bessel </a:t>
            </a:r>
            <a:r>
              <a:rPr lang="en-US" sz="3600" dirty="0" err="1" smtClean="0"/>
              <a:t>Bandpass</a:t>
            </a:r>
            <a:r>
              <a:rPr lang="en-US" sz="3600" dirty="0" smtClean="0"/>
              <a:t> Filter Design</a:t>
            </a:r>
            <a:endParaRPr lang="en-US" sz="3600" dirty="0"/>
          </a:p>
        </p:txBody>
      </p:sp>
      <p:sp>
        <p:nvSpPr>
          <p:cNvPr id="3" name="Content Placeholder 2"/>
          <p:cNvSpPr>
            <a:spLocks noGrp="1"/>
          </p:cNvSpPr>
          <p:nvPr>
            <p:ph idx="1"/>
          </p:nvPr>
        </p:nvSpPr>
        <p:spPr>
          <a:xfrm>
            <a:off x="457200" y="1066800"/>
            <a:ext cx="7620000" cy="5334000"/>
          </a:xfrm>
        </p:spPr>
        <p:txBody>
          <a:bodyPr>
            <a:normAutofit/>
          </a:bodyPr>
          <a:lstStyle/>
          <a:p>
            <a:pPr lvl="0"/>
            <a:r>
              <a:rPr lang="en-US" sz="1400" dirty="0"/>
              <a:t>Center Frequency FM= 7.5KHz</a:t>
            </a:r>
          </a:p>
          <a:p>
            <a:pPr lvl="0"/>
            <a:r>
              <a:rPr lang="en-US" sz="1400" dirty="0"/>
              <a:t>Bandwidth B= 5kHz</a:t>
            </a:r>
          </a:p>
          <a:p>
            <a:pPr lvl="0"/>
            <a:r>
              <a:rPr lang="en-US" sz="1400" dirty="0"/>
              <a:t>Q= FM/B = 1.5</a:t>
            </a:r>
          </a:p>
          <a:p>
            <a:pPr lvl="0"/>
            <a:r>
              <a:rPr lang="en-US" sz="1400" dirty="0"/>
              <a:t>Center Gain Km = 1 (absolute value); it’s is an unity gain filter</a:t>
            </a:r>
            <a:br>
              <a:rPr lang="en-US" sz="1400" dirty="0"/>
            </a:br>
            <a:endParaRPr lang="en-US" sz="1400" dirty="0"/>
          </a:p>
          <a:p>
            <a:pPr lvl="0"/>
            <a:r>
              <a:rPr lang="en-US" sz="1400" dirty="0"/>
              <a:t>From the Coefficient of the 4</a:t>
            </a:r>
            <a:r>
              <a:rPr lang="en-US" sz="1400" baseline="30000" dirty="0"/>
              <a:t>th</a:t>
            </a:r>
            <a:r>
              <a:rPr lang="en-US" sz="1400" dirty="0"/>
              <a:t> order Filter Table a1 = 1.3617 </a:t>
            </a:r>
            <a:br>
              <a:rPr lang="en-US" sz="1400" dirty="0"/>
            </a:br>
            <a:r>
              <a:rPr lang="en-US" sz="1400" dirty="0"/>
              <a:t>b1 = 0.6180</a:t>
            </a:r>
            <a:br>
              <a:rPr lang="en-US" sz="1400" dirty="0"/>
            </a:br>
            <a:r>
              <a:rPr lang="en-US" sz="1400" dirty="0"/>
              <a:t>α = 1.2711 (at Q = 1.5)</a:t>
            </a:r>
            <a:br>
              <a:rPr lang="en-US" sz="1400" dirty="0"/>
            </a:br>
            <a:endParaRPr lang="en-US" sz="1400" dirty="0"/>
          </a:p>
          <a:p>
            <a:pPr lvl="0"/>
            <a:r>
              <a:rPr lang="en-US" sz="1400" dirty="0"/>
              <a:t>Fm1 = FM/ α = 5900.4</a:t>
            </a:r>
            <a:br>
              <a:rPr lang="en-US" sz="1400" dirty="0"/>
            </a:br>
            <a:r>
              <a:rPr lang="en-US" sz="1400" dirty="0"/>
              <a:t>Fm2 = FM* α = 9533.3</a:t>
            </a:r>
            <a:br>
              <a:rPr lang="en-US" sz="1400" dirty="0"/>
            </a:br>
            <a:endParaRPr lang="en-US" sz="1400" dirty="0"/>
          </a:p>
          <a:p>
            <a:pPr lvl="0"/>
            <a:r>
              <a:rPr lang="en-US" sz="1400" dirty="0"/>
              <a:t> </a:t>
            </a:r>
            <a:br>
              <a:rPr lang="en-US" sz="1400" dirty="0"/>
            </a:br>
            <a:r>
              <a:rPr lang="en-US" sz="1400" dirty="0"/>
              <a:t> </a:t>
            </a:r>
            <a:br>
              <a:rPr lang="en-US" sz="1400" dirty="0"/>
            </a:br>
            <a:endParaRPr lang="en-US" sz="1400" dirty="0" smtClean="0"/>
          </a:p>
          <a:p>
            <a:pPr lvl="0"/>
            <a:endParaRPr lang="en-US" sz="1400" dirty="0"/>
          </a:p>
          <a:p>
            <a:pPr lvl="0"/>
            <a:r>
              <a:rPr lang="en-US" sz="1400" dirty="0"/>
              <a:t>C = 10 </a:t>
            </a:r>
            <a:r>
              <a:rPr lang="en-US" sz="1400" dirty="0" err="1" smtClean="0"/>
              <a:t>nF</a:t>
            </a:r>
            <a:endParaRPr lang="en-US" sz="1400" dirty="0" smtClean="0"/>
          </a:p>
          <a:p>
            <a:pPr lvl="0"/>
            <a:endParaRPr lang="en-US" sz="1400" dirty="0"/>
          </a:p>
          <a:p>
            <a:pPr lvl="0"/>
            <a:endParaRPr lang="en-US" sz="1600" dirty="0"/>
          </a:p>
        </p:txBody>
      </p:sp>
      <p:sp>
        <p:nvSpPr>
          <p:cNvPr id="2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2511182355"/>
              </p:ext>
            </p:extLst>
          </p:nvPr>
        </p:nvGraphicFramePr>
        <p:xfrm>
          <a:off x="838200" y="3810000"/>
          <a:ext cx="2057400" cy="438150"/>
        </p:xfrm>
        <a:graphic>
          <a:graphicData uri="http://schemas.openxmlformats.org/presentationml/2006/ole">
            <mc:AlternateContent xmlns:mc="http://schemas.openxmlformats.org/markup-compatibility/2006">
              <mc:Choice xmlns:v="urn:schemas-microsoft-com:vml" Requires="v">
                <p:oleObj spid="_x0000_s5777" name="Equation" r:id="rId4" imgW="2057400" imgH="431800" progId="Equation.3">
                  <p:embed/>
                </p:oleObj>
              </mc:Choice>
              <mc:Fallback>
                <p:oleObj name="Equation" r:id="rId4" imgW="2057400" imgH="431800" progId="Equation.3">
                  <p:embed/>
                  <p:pic>
                    <p:nvPicPr>
                      <p:cNvPr id="0" name="Picture 36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810000"/>
                        <a:ext cx="205740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1862558097"/>
              </p:ext>
            </p:extLst>
          </p:nvPr>
        </p:nvGraphicFramePr>
        <p:xfrm>
          <a:off x="838200" y="4267200"/>
          <a:ext cx="2019300" cy="381000"/>
        </p:xfrm>
        <a:graphic>
          <a:graphicData uri="http://schemas.openxmlformats.org/presentationml/2006/ole">
            <mc:AlternateContent xmlns:mc="http://schemas.openxmlformats.org/markup-compatibility/2006">
              <mc:Choice xmlns:v="urn:schemas-microsoft-com:vml" Requires="v">
                <p:oleObj spid="_x0000_s5778" name="Equation" r:id="rId6" imgW="2019300" imgH="381000" progId="Equation.3">
                  <p:embed/>
                </p:oleObj>
              </mc:Choice>
              <mc:Fallback>
                <p:oleObj name="Equation" r:id="rId6" imgW="2019300" imgH="381000" progId="Equation.3">
                  <p:embed/>
                  <p:pic>
                    <p:nvPicPr>
                      <p:cNvPr id="0" name="Picture 3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267200"/>
                        <a:ext cx="2019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996542038"/>
              </p:ext>
            </p:extLst>
          </p:nvPr>
        </p:nvGraphicFramePr>
        <p:xfrm>
          <a:off x="838200" y="5257800"/>
          <a:ext cx="1914525" cy="381000"/>
        </p:xfrm>
        <a:graphic>
          <a:graphicData uri="http://schemas.openxmlformats.org/presentationml/2006/ole">
            <mc:AlternateContent xmlns:mc="http://schemas.openxmlformats.org/markup-compatibility/2006">
              <mc:Choice xmlns:v="urn:schemas-microsoft-com:vml" Requires="v">
                <p:oleObj spid="_x0000_s5779" name="Equation" r:id="rId8" imgW="1917700" imgH="381000" progId="Equation.3">
                  <p:embed/>
                </p:oleObj>
              </mc:Choice>
              <mc:Fallback>
                <p:oleObj name="Equation" r:id="rId8" imgW="1917700" imgH="381000" progId="Equation.3">
                  <p:embed/>
                  <p:pic>
                    <p:nvPicPr>
                      <p:cNvPr id="0" name="Picture 37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5257800"/>
                        <a:ext cx="19145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3906020922"/>
              </p:ext>
            </p:extLst>
          </p:nvPr>
        </p:nvGraphicFramePr>
        <p:xfrm>
          <a:off x="2800350" y="5257800"/>
          <a:ext cx="1771650" cy="295275"/>
        </p:xfrm>
        <a:graphic>
          <a:graphicData uri="http://schemas.openxmlformats.org/presentationml/2006/ole">
            <mc:AlternateContent xmlns:mc="http://schemas.openxmlformats.org/markup-compatibility/2006">
              <mc:Choice xmlns:v="urn:schemas-microsoft-com:vml" Requires="v">
                <p:oleObj spid="_x0000_s5780" name="Equation" r:id="rId10" imgW="1764534" imgH="304668" progId="Equation.3">
                  <p:embed/>
                </p:oleObj>
              </mc:Choice>
              <mc:Fallback>
                <p:oleObj name="Equation" r:id="rId10" imgW="1764534" imgH="304668" progId="Equation.3">
                  <p:embed/>
                  <p:pic>
                    <p:nvPicPr>
                      <p:cNvPr id="0" name="Picture 37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00350" y="5257800"/>
                        <a:ext cx="1771650"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530517100"/>
              </p:ext>
            </p:extLst>
          </p:nvPr>
        </p:nvGraphicFramePr>
        <p:xfrm>
          <a:off x="4648200" y="5181600"/>
          <a:ext cx="2638425" cy="438150"/>
        </p:xfrm>
        <a:graphic>
          <a:graphicData uri="http://schemas.openxmlformats.org/presentationml/2006/ole">
            <mc:AlternateContent xmlns:mc="http://schemas.openxmlformats.org/markup-compatibility/2006">
              <mc:Choice xmlns:v="urn:schemas-microsoft-com:vml" Requires="v">
                <p:oleObj spid="_x0000_s5781" name="Equation" r:id="rId12" imgW="2641600" imgH="431800" progId="Equation.3">
                  <p:embed/>
                </p:oleObj>
              </mc:Choice>
              <mc:Fallback>
                <p:oleObj name="Equation" r:id="rId12" imgW="2641600" imgH="431800" progId="Equation.3">
                  <p:embed/>
                  <p:pic>
                    <p:nvPicPr>
                      <p:cNvPr id="0" name="Picture 37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8200" y="5181600"/>
                        <a:ext cx="2638425"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2410690611"/>
              </p:ext>
            </p:extLst>
          </p:nvPr>
        </p:nvGraphicFramePr>
        <p:xfrm>
          <a:off x="838200" y="5638800"/>
          <a:ext cx="1933575" cy="381000"/>
        </p:xfrm>
        <a:graphic>
          <a:graphicData uri="http://schemas.openxmlformats.org/presentationml/2006/ole">
            <mc:AlternateContent xmlns:mc="http://schemas.openxmlformats.org/markup-compatibility/2006">
              <mc:Choice xmlns:v="urn:schemas-microsoft-com:vml" Requires="v">
                <p:oleObj spid="_x0000_s5782" name="Equation" r:id="rId14" imgW="1943100" imgH="381000" progId="Equation.3">
                  <p:embed/>
                </p:oleObj>
              </mc:Choice>
              <mc:Fallback>
                <p:oleObj name="Equation" r:id="rId14" imgW="1943100" imgH="381000" progId="Equation.3">
                  <p:embed/>
                  <p:pic>
                    <p:nvPicPr>
                      <p:cNvPr id="0" name="Picture 37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200" y="5638800"/>
                        <a:ext cx="19335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 name="Object 33"/>
          <p:cNvGraphicFramePr>
            <a:graphicFrameLocks noChangeAspect="1"/>
          </p:cNvGraphicFramePr>
          <p:nvPr>
            <p:extLst>
              <p:ext uri="{D42A27DB-BD31-4B8C-83A1-F6EECF244321}">
                <p14:modId xmlns:p14="http://schemas.microsoft.com/office/powerpoint/2010/main" val="3063831323"/>
              </p:ext>
            </p:extLst>
          </p:nvPr>
        </p:nvGraphicFramePr>
        <p:xfrm>
          <a:off x="2828925" y="5638800"/>
          <a:ext cx="1743075" cy="295275"/>
        </p:xfrm>
        <a:graphic>
          <a:graphicData uri="http://schemas.openxmlformats.org/presentationml/2006/ole">
            <mc:AlternateContent xmlns:mc="http://schemas.openxmlformats.org/markup-compatibility/2006">
              <mc:Choice xmlns:v="urn:schemas-microsoft-com:vml" Requires="v">
                <p:oleObj spid="_x0000_s5783" name="Equation" r:id="rId16" imgW="1752600" imgH="304800" progId="Equation.3">
                  <p:embed/>
                </p:oleObj>
              </mc:Choice>
              <mc:Fallback>
                <p:oleObj name="Equation" r:id="rId16" imgW="1752600" imgH="304800" progId="Equation.3">
                  <p:embed/>
                  <p:pic>
                    <p:nvPicPr>
                      <p:cNvPr id="0" name="Picture 37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28925" y="5638800"/>
                        <a:ext cx="174307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 name="Object 35"/>
          <p:cNvGraphicFramePr>
            <a:graphicFrameLocks noChangeAspect="1"/>
          </p:cNvGraphicFramePr>
          <p:nvPr>
            <p:extLst>
              <p:ext uri="{D42A27DB-BD31-4B8C-83A1-F6EECF244321}">
                <p14:modId xmlns:p14="http://schemas.microsoft.com/office/powerpoint/2010/main" val="776156105"/>
              </p:ext>
            </p:extLst>
          </p:nvPr>
        </p:nvGraphicFramePr>
        <p:xfrm>
          <a:off x="4599140" y="5562600"/>
          <a:ext cx="2686050" cy="438150"/>
        </p:xfrm>
        <a:graphic>
          <a:graphicData uri="http://schemas.openxmlformats.org/presentationml/2006/ole">
            <mc:AlternateContent xmlns:mc="http://schemas.openxmlformats.org/markup-compatibility/2006">
              <mc:Choice xmlns:v="urn:schemas-microsoft-com:vml" Requires="v">
                <p:oleObj spid="_x0000_s5784" name="Equation" r:id="rId18" imgW="2679700" imgH="431800" progId="Equation.3">
                  <p:embed/>
                </p:oleObj>
              </mc:Choice>
              <mc:Fallback>
                <p:oleObj name="Equation" r:id="rId18" imgW="2679700" imgH="431800" progId="Equation.3">
                  <p:embed/>
                  <p:pic>
                    <p:nvPicPr>
                      <p:cNvPr id="0" name="Picture 37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99140" y="5562600"/>
                        <a:ext cx="26860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1831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20000" cy="1143000"/>
          </a:xfrm>
        </p:spPr>
        <p:txBody>
          <a:bodyPr/>
          <a:lstStyle/>
          <a:p>
            <a:r>
              <a:rPr lang="en-US" sz="3200" dirty="0"/>
              <a:t>4</a:t>
            </a:r>
            <a:r>
              <a:rPr lang="en-US" sz="3200" baseline="30000" dirty="0"/>
              <a:t>th</a:t>
            </a:r>
            <a:r>
              <a:rPr lang="en-US" sz="3200" dirty="0"/>
              <a:t> order Bessel </a:t>
            </a:r>
            <a:r>
              <a:rPr lang="en-US" sz="3200" dirty="0" err="1"/>
              <a:t>Bandpass</a:t>
            </a:r>
            <a:r>
              <a:rPr lang="en-US" sz="3200" dirty="0"/>
              <a:t> Filter </a:t>
            </a:r>
            <a:r>
              <a:rPr lang="en-US" sz="3200" dirty="0" smtClean="0"/>
              <a:t>Simulation</a:t>
            </a:r>
            <a:endParaRPr lang="en-US" sz="3200" dirty="0"/>
          </a:p>
        </p:txBody>
      </p:sp>
      <p:pic>
        <p:nvPicPr>
          <p:cNvPr id="4" name="Picture 3" descr="C:\Users\hp\Desktop\Design_2nd_Report\Senior_Design_Simulations\Bessel_Filter_Simul.JPG"/>
          <p:cNvPicPr/>
          <p:nvPr/>
        </p:nvPicPr>
        <p:blipFill>
          <a:blip r:embed="rId3" cstate="print"/>
          <a:srcRect/>
          <a:stretch>
            <a:fillRect/>
          </a:stretch>
        </p:blipFill>
        <p:spPr bwMode="auto">
          <a:xfrm>
            <a:off x="762000" y="762000"/>
            <a:ext cx="6858000" cy="2743200"/>
          </a:xfrm>
          <a:prstGeom prst="rect">
            <a:avLst/>
          </a:prstGeom>
          <a:noFill/>
          <a:ln w="9525">
            <a:noFill/>
            <a:miter lim="800000"/>
            <a:headEnd/>
            <a:tailEnd/>
          </a:ln>
        </p:spPr>
      </p:pic>
      <p:pic>
        <p:nvPicPr>
          <p:cNvPr id="5" name="Content Placeholder 4" descr="\\warehouse.cec.wustl.edu\home\links\dk14\winprofile\Desktop\12fall\senior design\simulations\Noise_dB.jpg"/>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58036" y="3581400"/>
            <a:ext cx="3810000" cy="2514600"/>
          </a:xfrm>
          <a:prstGeom prst="rect">
            <a:avLst/>
          </a:prstGeom>
          <a:noFill/>
          <a:ln>
            <a:noFill/>
          </a:ln>
        </p:spPr>
      </p:pic>
      <p:pic>
        <p:nvPicPr>
          <p:cNvPr id="6" name="Picture 5" descr="\\warehouse.cec.wustl.edu\home\links\dk14\winprofile\Desktop\12fall\senior design\simulations\Bessel_dB(make a highpass flter attache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3466563"/>
            <a:ext cx="3810000" cy="2629437"/>
          </a:xfrm>
          <a:prstGeom prst="rect">
            <a:avLst/>
          </a:prstGeom>
          <a:noFill/>
          <a:ln>
            <a:noFill/>
          </a:ln>
        </p:spPr>
      </p:pic>
      <p:sp>
        <p:nvSpPr>
          <p:cNvPr id="7" name="TextBox 6"/>
          <p:cNvSpPr txBox="1"/>
          <p:nvPr/>
        </p:nvSpPr>
        <p:spPr>
          <a:xfrm>
            <a:off x="3505200" y="5867400"/>
            <a:ext cx="1443152" cy="369332"/>
          </a:xfrm>
          <a:prstGeom prst="rect">
            <a:avLst/>
          </a:prstGeom>
          <a:noFill/>
        </p:spPr>
        <p:txBody>
          <a:bodyPr wrap="none" rtlCol="0">
            <a:spAutoFit/>
          </a:bodyPr>
          <a:lstStyle/>
          <a:p>
            <a:r>
              <a:rPr lang="en-US" b="1" dirty="0" smtClean="0">
                <a:solidFill>
                  <a:srgbClr val="00B050"/>
                </a:solidFill>
              </a:rPr>
              <a:t>Design Failed</a:t>
            </a:r>
            <a:endParaRPr lang="en-US" b="1" dirty="0">
              <a:solidFill>
                <a:srgbClr val="00B050"/>
              </a:solidFill>
            </a:endParaRPr>
          </a:p>
        </p:txBody>
      </p:sp>
    </p:spTree>
    <p:extLst>
      <p:ext uri="{BB962C8B-B14F-4D97-AF65-F5344CB8AC3E}">
        <p14:creationId xmlns:p14="http://schemas.microsoft.com/office/powerpoint/2010/main" val="742954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Filter – Digital Filter</a:t>
            </a:r>
            <a:endParaRPr lang="en-US" dirty="0"/>
          </a:p>
        </p:txBody>
      </p:sp>
      <p:sp>
        <p:nvSpPr>
          <p:cNvPr id="3" name="Content Placeholder 2"/>
          <p:cNvSpPr>
            <a:spLocks noGrp="1"/>
          </p:cNvSpPr>
          <p:nvPr>
            <p:ph idx="1"/>
          </p:nvPr>
        </p:nvSpPr>
        <p:spPr/>
        <p:txBody>
          <a:bodyPr>
            <a:normAutofit/>
          </a:bodyPr>
          <a:lstStyle/>
          <a:p>
            <a:r>
              <a:rPr lang="en-US" sz="2800" dirty="0"/>
              <a:t> Axon™ </a:t>
            </a:r>
            <a:r>
              <a:rPr lang="en-US" sz="2800" dirty="0" err="1"/>
              <a:t>Axopatch</a:t>
            </a:r>
            <a:r>
              <a:rPr lang="en-US" sz="2800" dirty="0"/>
              <a:t>™ 200B microelectrode Amplifier</a:t>
            </a:r>
          </a:p>
          <a:p>
            <a:pPr lvl="1"/>
            <a:r>
              <a:rPr lang="en-US" sz="2800" dirty="0" smtClean="0"/>
              <a:t>Bessel &amp; 4-pole Butterworth Filter</a:t>
            </a:r>
          </a:p>
          <a:p>
            <a:pPr lvl="1"/>
            <a:r>
              <a:rPr lang="en-US" sz="2800" dirty="0" smtClean="0"/>
              <a:t>Bandwidth: 30Hz to 5kHz</a:t>
            </a:r>
          </a:p>
          <a:p>
            <a:pPr lvl="1"/>
            <a:r>
              <a:rPr lang="en-US" sz="2800" dirty="0" smtClean="0"/>
              <a:t>Delay: Unknown</a:t>
            </a:r>
            <a:endParaRPr lang="en-US" sz="2800" dirty="0"/>
          </a:p>
        </p:txBody>
      </p:sp>
      <p:pic>
        <p:nvPicPr>
          <p:cNvPr id="5" name="Picture 4" descr="Axopatch 200B Amplifier - Product Image"/>
          <p:cNvPicPr/>
          <p:nvPr/>
        </p:nvPicPr>
        <p:blipFill>
          <a:blip r:embed="rId2">
            <a:extLst>
              <a:ext uri="{28A0092B-C50C-407E-A947-70E740481C1C}">
                <a14:useLocalDpi xmlns:a14="http://schemas.microsoft.com/office/drawing/2010/main" val="0"/>
              </a:ext>
            </a:extLst>
          </a:blip>
          <a:srcRect/>
          <a:stretch>
            <a:fillRect/>
          </a:stretch>
        </p:blipFill>
        <p:spPr bwMode="auto">
          <a:xfrm>
            <a:off x="2133600" y="4108450"/>
            <a:ext cx="4191000" cy="2216150"/>
          </a:xfrm>
          <a:prstGeom prst="rect">
            <a:avLst/>
          </a:prstGeom>
          <a:noFill/>
          <a:ln>
            <a:noFill/>
          </a:ln>
        </p:spPr>
      </p:pic>
    </p:spTree>
    <p:extLst>
      <p:ext uri="{BB962C8B-B14F-4D97-AF65-F5344CB8AC3E}">
        <p14:creationId xmlns:p14="http://schemas.microsoft.com/office/powerpoint/2010/main" val="150175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 Amplifier Design</a:t>
            </a:r>
            <a:endParaRPr lang="en-US" dirty="0"/>
          </a:p>
        </p:txBody>
      </p:sp>
      <p:sp>
        <p:nvSpPr>
          <p:cNvPr id="3" name="Content Placeholder 2"/>
          <p:cNvSpPr>
            <a:spLocks noGrp="1"/>
          </p:cNvSpPr>
          <p:nvPr>
            <p:ph idx="1"/>
          </p:nvPr>
        </p:nvSpPr>
        <p:spPr/>
        <p:txBody>
          <a:bodyPr/>
          <a:lstStyle/>
          <a:p>
            <a:r>
              <a:rPr lang="en-US" dirty="0" smtClean="0"/>
              <a:t>Inverting Amplifier</a:t>
            </a:r>
          </a:p>
          <a:p>
            <a:endParaRPr lang="en-US" dirty="0"/>
          </a:p>
        </p:txBody>
      </p:sp>
      <p:pic>
        <p:nvPicPr>
          <p:cNvPr id="4" name="Picture 3" descr="\\warehouse.cec.wustl.edu\home\links\dk14\winprofile\Desktop\12fall\senior design\final paper\amp1.png"/>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57400"/>
            <a:ext cx="3382645" cy="2819400"/>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600872189"/>
              </p:ext>
            </p:extLst>
          </p:nvPr>
        </p:nvGraphicFramePr>
        <p:xfrm>
          <a:off x="76200" y="4914900"/>
          <a:ext cx="4267200" cy="876300"/>
        </p:xfrm>
        <a:graphic>
          <a:graphicData uri="http://schemas.openxmlformats.org/presentationml/2006/ole">
            <mc:AlternateContent xmlns:mc="http://schemas.openxmlformats.org/markup-compatibility/2006">
              <mc:Choice xmlns:v="urn:schemas-microsoft-com:vml" Requires="v">
                <p:oleObj spid="_x0000_s13335" name="Equation" r:id="rId4" imgW="2057400" imgH="419040" progId="Equation.3">
                  <p:embed/>
                </p:oleObj>
              </mc:Choice>
              <mc:Fallback>
                <p:oleObj name="Equation" r:id="rId4" imgW="2057400" imgH="419040" progId="Equation.3">
                  <p:embed/>
                  <p:pic>
                    <p:nvPicPr>
                      <p:cNvPr id="0" name="Object 1"/>
                      <p:cNvPicPr>
                        <a:picLocks noChangeAspect="1" noChangeArrowheads="1"/>
                      </p:cNvPicPr>
                      <p:nvPr/>
                    </p:nvPicPr>
                    <p:blipFill>
                      <a:blip r:embed="rId5"/>
                      <a:srcRect/>
                      <a:stretch>
                        <a:fillRect/>
                      </a:stretch>
                    </p:blipFill>
                    <p:spPr bwMode="auto">
                      <a:xfrm>
                        <a:off x="76200" y="4914900"/>
                        <a:ext cx="4267200" cy="876300"/>
                      </a:xfrm>
                      <a:prstGeom prst="rect">
                        <a:avLst/>
                      </a:prstGeom>
                      <a:noFill/>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01974774"/>
              </p:ext>
            </p:extLst>
          </p:nvPr>
        </p:nvGraphicFramePr>
        <p:xfrm>
          <a:off x="4343400" y="1295400"/>
          <a:ext cx="4114800" cy="5513753"/>
        </p:xfrm>
        <a:graphic>
          <a:graphicData uri="http://schemas.openxmlformats.org/drawingml/2006/table">
            <a:tbl>
              <a:tblPr firstRow="1" firstCol="1" bandRow="1">
                <a:tableStyleId>{5C22544A-7EE6-4342-B048-85BDC9FD1C3A}</a:tableStyleId>
              </a:tblPr>
              <a:tblGrid>
                <a:gridCol w="1447800"/>
                <a:gridCol w="2667000"/>
              </a:tblGrid>
              <a:tr h="1465744">
                <a:tc>
                  <a:txBody>
                    <a:bodyPr/>
                    <a:lstStyle/>
                    <a:p>
                      <a:pPr marL="0" marR="0" algn="ctr">
                        <a:lnSpc>
                          <a:spcPct val="115000"/>
                        </a:lnSpc>
                        <a:spcBef>
                          <a:spcPts val="0"/>
                        </a:spcBef>
                        <a:spcAft>
                          <a:spcPts val="0"/>
                        </a:spcAft>
                      </a:pPr>
                      <a:r>
                        <a:rPr lang="en-US" sz="1800" dirty="0">
                          <a:effectLst/>
                        </a:rPr>
                        <a:t>Product Used in Design</a:t>
                      </a:r>
                    </a:p>
                    <a:p>
                      <a:pPr marL="0" marR="0" algn="ctr">
                        <a:lnSpc>
                          <a:spcPct val="115000"/>
                        </a:lnSpc>
                        <a:spcBef>
                          <a:spcPts val="0"/>
                        </a:spcBef>
                        <a:spcAft>
                          <a:spcPts val="0"/>
                        </a:spcAft>
                      </a:pPr>
                      <a:r>
                        <a:rPr lang="en-US" sz="1800" dirty="0">
                          <a:effectLst/>
                        </a:rPr>
                        <a:t> </a:t>
                      </a:r>
                      <a:endParaRPr lang="en-US" sz="18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800" dirty="0">
                          <a:effectLst/>
                        </a:rPr>
                        <a:t>OPA2111KP</a:t>
                      </a:r>
                      <a:endParaRPr lang="en-US" sz="1800" dirty="0">
                        <a:effectLst/>
                        <a:latin typeface="Calibri"/>
                        <a:ea typeface="Malgun Gothic"/>
                        <a:cs typeface="Arial"/>
                      </a:endParaRPr>
                    </a:p>
                  </a:txBody>
                  <a:tcPr marL="68580" marR="68580" marT="0" marB="0" anchor="ctr"/>
                </a:tc>
              </a:tr>
              <a:tr h="896456">
                <a:tc>
                  <a:txBody>
                    <a:bodyPr/>
                    <a:lstStyle/>
                    <a:p>
                      <a:pPr marL="0" marR="0" algn="ctr">
                        <a:lnSpc>
                          <a:spcPct val="115000"/>
                        </a:lnSpc>
                        <a:spcBef>
                          <a:spcPts val="0"/>
                        </a:spcBef>
                        <a:spcAft>
                          <a:spcPts val="0"/>
                        </a:spcAft>
                      </a:pPr>
                      <a:r>
                        <a:rPr lang="en-US" sz="1800" dirty="0">
                          <a:effectLst/>
                        </a:rPr>
                        <a:t>Manufacturer</a:t>
                      </a:r>
                      <a:endParaRPr lang="en-US" sz="18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800" dirty="0">
                          <a:effectLst/>
                        </a:rPr>
                        <a:t>Burr Brown Corp.</a:t>
                      </a:r>
                    </a:p>
                    <a:p>
                      <a:pPr marL="0" marR="0" algn="ctr">
                        <a:lnSpc>
                          <a:spcPct val="115000"/>
                        </a:lnSpc>
                        <a:spcBef>
                          <a:spcPts val="0"/>
                        </a:spcBef>
                        <a:spcAft>
                          <a:spcPts val="0"/>
                        </a:spcAft>
                      </a:pPr>
                      <a:r>
                        <a:rPr lang="en-US" sz="1800" dirty="0">
                          <a:effectLst/>
                        </a:rPr>
                        <a:t>Phone: 520) 746-1111</a:t>
                      </a:r>
                    </a:p>
                    <a:p>
                      <a:pPr marL="0" marR="0" algn="ctr">
                        <a:lnSpc>
                          <a:spcPct val="115000"/>
                        </a:lnSpc>
                        <a:spcBef>
                          <a:spcPts val="0"/>
                        </a:spcBef>
                        <a:spcAft>
                          <a:spcPts val="0"/>
                        </a:spcAft>
                      </a:pPr>
                      <a:r>
                        <a:rPr lang="en-US" sz="1800" u="sng" dirty="0">
                          <a:effectLst/>
                          <a:hlinkClick r:id="rId6"/>
                        </a:rPr>
                        <a:t>http://www.burr-brown.com</a:t>
                      </a:r>
                      <a:endParaRPr lang="en-US" sz="1800" dirty="0">
                        <a:effectLst/>
                        <a:latin typeface="Calibri"/>
                        <a:ea typeface="Malgun Gothic"/>
                        <a:cs typeface="Arial"/>
                      </a:endParaRPr>
                    </a:p>
                  </a:txBody>
                  <a:tcPr marL="68580" marR="68580" marT="0" marB="0"/>
                </a:tc>
              </a:tr>
              <a:tr h="299070">
                <a:tc>
                  <a:txBody>
                    <a:bodyPr/>
                    <a:lstStyle/>
                    <a:p>
                      <a:pPr marL="0" marR="0" algn="ctr">
                        <a:lnSpc>
                          <a:spcPct val="115000"/>
                        </a:lnSpc>
                        <a:spcBef>
                          <a:spcPts val="0"/>
                        </a:spcBef>
                        <a:spcAft>
                          <a:spcPts val="0"/>
                        </a:spcAft>
                      </a:pPr>
                      <a:r>
                        <a:rPr lang="en-US" sz="1800">
                          <a:effectLst/>
                        </a:rPr>
                        <a:t>Price</a:t>
                      </a:r>
                      <a:endParaRPr lang="en-US" sz="18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800" dirty="0">
                          <a:effectLst/>
                        </a:rPr>
                        <a:t>$15.23</a:t>
                      </a:r>
                      <a:endParaRPr lang="en-US" sz="1800" dirty="0">
                        <a:effectLst/>
                        <a:latin typeface="Calibri"/>
                        <a:ea typeface="Malgun Gothic"/>
                        <a:cs typeface="Arial"/>
                      </a:endParaRPr>
                    </a:p>
                  </a:txBody>
                  <a:tcPr marL="68580" marR="68580" marT="0" marB="0"/>
                </a:tc>
              </a:tr>
              <a:tr h="299070">
                <a:tc>
                  <a:txBody>
                    <a:bodyPr/>
                    <a:lstStyle/>
                    <a:p>
                      <a:pPr marL="0" marR="0" algn="ctr">
                        <a:lnSpc>
                          <a:spcPct val="115000"/>
                        </a:lnSpc>
                        <a:spcBef>
                          <a:spcPts val="0"/>
                        </a:spcBef>
                        <a:spcAft>
                          <a:spcPts val="0"/>
                        </a:spcAft>
                      </a:pPr>
                      <a:r>
                        <a:rPr lang="en-US" sz="1800">
                          <a:effectLst/>
                        </a:rPr>
                        <a:t>Shipping</a:t>
                      </a:r>
                      <a:endParaRPr lang="en-US" sz="18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800" dirty="0">
                          <a:effectLst/>
                        </a:rPr>
                        <a:t>$2.95 (4-6 days)</a:t>
                      </a:r>
                      <a:endParaRPr lang="en-US" sz="1800" dirty="0">
                        <a:effectLst/>
                        <a:latin typeface="Calibri"/>
                        <a:ea typeface="Malgun Gothic"/>
                        <a:cs typeface="Arial"/>
                      </a:endParaRPr>
                    </a:p>
                  </a:txBody>
                  <a:tcPr marL="68580" marR="68580" marT="0" marB="0"/>
                </a:tc>
              </a:tr>
              <a:tr h="406908">
                <a:tc>
                  <a:txBody>
                    <a:bodyPr/>
                    <a:lstStyle/>
                    <a:p>
                      <a:pPr marL="0" marR="0" algn="ctr">
                        <a:lnSpc>
                          <a:spcPct val="115000"/>
                        </a:lnSpc>
                        <a:spcBef>
                          <a:spcPts val="0"/>
                        </a:spcBef>
                        <a:spcAft>
                          <a:spcPts val="0"/>
                        </a:spcAft>
                      </a:pPr>
                      <a:r>
                        <a:rPr lang="en-US" sz="1800">
                          <a:effectLst/>
                        </a:rPr>
                        <a:t>Size</a:t>
                      </a:r>
                      <a:endParaRPr lang="en-US" sz="18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800" dirty="0">
                          <a:effectLst/>
                        </a:rPr>
                        <a:t>9.3 x 6.5 x 6.6 mm</a:t>
                      </a:r>
                      <a:r>
                        <a:rPr lang="en-US" sz="1800" baseline="30000" dirty="0">
                          <a:effectLst/>
                        </a:rPr>
                        <a:t>3</a:t>
                      </a:r>
                      <a:endParaRPr lang="en-US" sz="1800" dirty="0">
                        <a:effectLst/>
                        <a:latin typeface="Calibri"/>
                        <a:ea typeface="Malgun Gothic"/>
                        <a:cs typeface="Arial"/>
                      </a:endParaRPr>
                    </a:p>
                  </a:txBody>
                  <a:tcPr marL="68580" marR="68580" marT="0" marB="0"/>
                </a:tc>
              </a:tr>
              <a:tr h="372569">
                <a:tc>
                  <a:txBody>
                    <a:bodyPr/>
                    <a:lstStyle/>
                    <a:p>
                      <a:pPr marL="0" marR="0" algn="ctr">
                        <a:lnSpc>
                          <a:spcPct val="115000"/>
                        </a:lnSpc>
                        <a:spcBef>
                          <a:spcPts val="0"/>
                        </a:spcBef>
                        <a:spcAft>
                          <a:spcPts val="0"/>
                        </a:spcAft>
                      </a:pPr>
                      <a:r>
                        <a:rPr lang="en-US" sz="1800">
                          <a:effectLst/>
                        </a:rPr>
                        <a:t>Quantity </a:t>
                      </a:r>
                      <a:endParaRPr lang="en-US" sz="18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800" dirty="0">
                          <a:effectLst/>
                        </a:rPr>
                        <a:t>1</a:t>
                      </a:r>
                      <a:endParaRPr lang="en-US" sz="1800" dirty="0">
                        <a:effectLst/>
                        <a:latin typeface="Calibri"/>
                        <a:ea typeface="Malgun Gothic"/>
                        <a:cs typeface="Arial"/>
                      </a:endParaRPr>
                    </a:p>
                  </a:txBody>
                  <a:tcPr marL="68580" marR="68580" marT="0" marB="0"/>
                </a:tc>
              </a:tr>
              <a:tr h="1375724">
                <a:tc>
                  <a:txBody>
                    <a:bodyPr/>
                    <a:lstStyle/>
                    <a:p>
                      <a:pPr marL="0" marR="0" algn="ctr">
                        <a:lnSpc>
                          <a:spcPct val="115000"/>
                        </a:lnSpc>
                        <a:spcBef>
                          <a:spcPts val="0"/>
                        </a:spcBef>
                        <a:spcAft>
                          <a:spcPts val="0"/>
                        </a:spcAft>
                      </a:pPr>
                      <a:r>
                        <a:rPr lang="en-US" sz="1800" dirty="0">
                          <a:effectLst/>
                        </a:rPr>
                        <a:t>Picture of the Product</a:t>
                      </a:r>
                      <a:endParaRPr lang="en-US" sz="18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endParaRPr lang="en-US" sz="1800" dirty="0">
                        <a:effectLst/>
                        <a:latin typeface="Times New Roman"/>
                        <a:ea typeface="Calibri"/>
                        <a:cs typeface="Arial"/>
                      </a:endParaRPr>
                    </a:p>
                  </a:txBody>
                  <a:tcPr marL="68580" marR="68580" marT="0" marB="0"/>
                </a:tc>
              </a:tr>
            </a:tbl>
          </a:graphicData>
        </a:graphic>
      </p:graphicFrame>
      <p:pic>
        <p:nvPicPr>
          <p:cNvPr id="8" name="Picture 20" descr="OPA2111K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5486400"/>
            <a:ext cx="1219200" cy="127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668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Assembly of the Circuits</a:t>
            </a:r>
            <a:endParaRPr lang="en-US" dirty="0"/>
          </a:p>
        </p:txBody>
      </p:sp>
      <p:sp>
        <p:nvSpPr>
          <p:cNvPr id="3" name="Content Placeholder 2"/>
          <p:cNvSpPr>
            <a:spLocks noGrp="1"/>
          </p:cNvSpPr>
          <p:nvPr>
            <p:ph idx="1"/>
          </p:nvPr>
        </p:nvSpPr>
        <p:spPr/>
        <p:txBody>
          <a:bodyPr/>
          <a:lstStyle/>
          <a:p>
            <a:r>
              <a:rPr lang="en-US" dirty="0" smtClean="0"/>
              <a:t>Soldering on Printed Circuit </a:t>
            </a:r>
            <a:r>
              <a:rPr lang="en-US" dirty="0" err="1" smtClean="0"/>
              <a:t>Borad</a:t>
            </a:r>
            <a:r>
              <a:rPr lang="en-US" dirty="0" smtClean="0"/>
              <a:t> (PCB)</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85553334"/>
              </p:ext>
            </p:extLst>
          </p:nvPr>
        </p:nvGraphicFramePr>
        <p:xfrm>
          <a:off x="1002029" y="2057400"/>
          <a:ext cx="6770371" cy="4599432"/>
        </p:xfrm>
        <a:graphic>
          <a:graphicData uri="http://schemas.openxmlformats.org/drawingml/2006/table">
            <a:tbl>
              <a:tblPr firstRow="1" firstCol="1" bandRow="1">
                <a:tableStyleId>{5C22544A-7EE6-4342-B048-85BDC9FD1C3A}</a:tableStyleId>
              </a:tblPr>
              <a:tblGrid>
                <a:gridCol w="2244832"/>
                <a:gridCol w="4525539"/>
              </a:tblGrid>
              <a:tr h="533400">
                <a:tc>
                  <a:txBody>
                    <a:bodyPr/>
                    <a:lstStyle/>
                    <a:p>
                      <a:pPr marL="0" marR="0" algn="ctr">
                        <a:lnSpc>
                          <a:spcPct val="115000"/>
                        </a:lnSpc>
                        <a:spcBef>
                          <a:spcPts val="0"/>
                        </a:spcBef>
                        <a:spcAft>
                          <a:spcPts val="0"/>
                        </a:spcAft>
                      </a:pPr>
                      <a:r>
                        <a:rPr lang="en-US" sz="1200" dirty="0">
                          <a:effectLst/>
                        </a:rPr>
                        <a:t>Product Used in Design</a:t>
                      </a:r>
                      <a:endParaRPr lang="en-US" sz="11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Multi-purpose OP AMP PCB</a:t>
                      </a:r>
                      <a:endParaRPr lang="en-US" sz="1100">
                        <a:effectLst/>
                        <a:latin typeface="Calibri"/>
                        <a:ea typeface="Malgun Gothic"/>
                        <a:cs typeface="Arial"/>
                      </a:endParaRPr>
                    </a:p>
                  </a:txBody>
                  <a:tcPr marL="68580" marR="68580" marT="0" marB="0" anchor="ctr"/>
                </a:tc>
              </a:tr>
              <a:tr h="533400">
                <a:tc>
                  <a:txBody>
                    <a:bodyPr/>
                    <a:lstStyle/>
                    <a:p>
                      <a:pPr marL="0" marR="0" algn="ctr">
                        <a:lnSpc>
                          <a:spcPct val="115000"/>
                        </a:lnSpc>
                        <a:spcBef>
                          <a:spcPts val="0"/>
                        </a:spcBef>
                        <a:spcAft>
                          <a:spcPts val="0"/>
                        </a:spcAft>
                      </a:pPr>
                      <a:r>
                        <a:rPr lang="en-US" sz="1200">
                          <a:effectLst/>
                        </a:rPr>
                        <a:t>Manufacturer</a:t>
                      </a:r>
                      <a:endParaRPr lang="en-US" sz="110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AMZFX</a:t>
                      </a:r>
                      <a:r>
                        <a:rPr lang="en-US" sz="1200" baseline="30000">
                          <a:effectLst/>
                        </a:rPr>
                        <a:t>®</a:t>
                      </a:r>
                      <a:endParaRPr lang="en-US" sz="1100">
                        <a:effectLst/>
                      </a:endParaRPr>
                    </a:p>
                    <a:p>
                      <a:pPr marL="0" marR="0" algn="ctr">
                        <a:lnSpc>
                          <a:spcPct val="115000"/>
                        </a:lnSpc>
                        <a:spcBef>
                          <a:spcPts val="0"/>
                        </a:spcBef>
                        <a:spcAft>
                          <a:spcPts val="0"/>
                        </a:spcAft>
                      </a:pPr>
                      <a:r>
                        <a:rPr lang="en-US" sz="1200">
                          <a:effectLst/>
                        </a:rPr>
                        <a:t>http://www.muzique.com</a:t>
                      </a:r>
                      <a:endParaRPr lang="en-US" sz="1100">
                        <a:effectLst/>
                        <a:latin typeface="Calibri"/>
                        <a:ea typeface="Malgun Gothic"/>
                        <a:cs typeface="Arial"/>
                      </a:endParaRPr>
                    </a:p>
                  </a:txBody>
                  <a:tcPr marL="68580" marR="68580" marT="0" marB="0" anchor="ctr"/>
                </a:tc>
              </a:tr>
              <a:tr h="304800">
                <a:tc>
                  <a:txBody>
                    <a:bodyPr/>
                    <a:lstStyle/>
                    <a:p>
                      <a:pPr marL="0" marR="0" algn="ctr">
                        <a:lnSpc>
                          <a:spcPct val="115000"/>
                        </a:lnSpc>
                        <a:spcBef>
                          <a:spcPts val="0"/>
                        </a:spcBef>
                        <a:spcAft>
                          <a:spcPts val="0"/>
                        </a:spcAft>
                      </a:pPr>
                      <a:r>
                        <a:rPr lang="en-US" sz="1200">
                          <a:effectLst/>
                        </a:rPr>
                        <a:t>Price</a:t>
                      </a:r>
                      <a:endParaRPr lang="en-US" sz="110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$10.00</a:t>
                      </a:r>
                      <a:endParaRPr lang="en-US" sz="1100">
                        <a:effectLst/>
                        <a:latin typeface="Calibri"/>
                        <a:ea typeface="Malgun Gothic"/>
                        <a:cs typeface="Arial"/>
                      </a:endParaRPr>
                    </a:p>
                  </a:txBody>
                  <a:tcPr marL="68580" marR="68580" marT="0" marB="0" anchor="ctr"/>
                </a:tc>
              </a:tr>
              <a:tr h="457200">
                <a:tc>
                  <a:txBody>
                    <a:bodyPr/>
                    <a:lstStyle/>
                    <a:p>
                      <a:pPr marL="0" marR="0" algn="ctr">
                        <a:lnSpc>
                          <a:spcPct val="115000"/>
                        </a:lnSpc>
                        <a:spcBef>
                          <a:spcPts val="0"/>
                        </a:spcBef>
                        <a:spcAft>
                          <a:spcPts val="0"/>
                        </a:spcAft>
                      </a:pPr>
                      <a:r>
                        <a:rPr lang="en-US" sz="1200">
                          <a:effectLst/>
                        </a:rPr>
                        <a:t>Shipping</a:t>
                      </a:r>
                      <a:endParaRPr lang="en-US" sz="110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$ 2.95</a:t>
                      </a:r>
                      <a:endParaRPr lang="en-US" sz="1100">
                        <a:effectLst/>
                      </a:endParaRPr>
                    </a:p>
                    <a:p>
                      <a:pPr marL="0" marR="0" algn="ctr">
                        <a:lnSpc>
                          <a:spcPct val="115000"/>
                        </a:lnSpc>
                        <a:spcBef>
                          <a:spcPts val="0"/>
                        </a:spcBef>
                        <a:spcAft>
                          <a:spcPts val="0"/>
                        </a:spcAft>
                      </a:pPr>
                      <a:r>
                        <a:rPr lang="en-US" sz="1200">
                          <a:effectLst/>
                        </a:rPr>
                        <a:t>(4-6 days)</a:t>
                      </a:r>
                      <a:endParaRPr lang="en-US" sz="1100">
                        <a:effectLst/>
                        <a:latin typeface="Calibri"/>
                        <a:ea typeface="Malgun Gothic"/>
                        <a:cs typeface="Arial"/>
                      </a:endParaRPr>
                    </a:p>
                  </a:txBody>
                  <a:tcPr marL="68580" marR="68580" marT="0" marB="0" anchor="ctr"/>
                </a:tc>
              </a:tr>
              <a:tr h="228600">
                <a:tc>
                  <a:txBody>
                    <a:bodyPr/>
                    <a:lstStyle/>
                    <a:p>
                      <a:pPr marL="0" marR="0" algn="ctr">
                        <a:lnSpc>
                          <a:spcPct val="115000"/>
                        </a:lnSpc>
                        <a:spcBef>
                          <a:spcPts val="0"/>
                        </a:spcBef>
                        <a:spcAft>
                          <a:spcPts val="0"/>
                        </a:spcAft>
                      </a:pPr>
                      <a:r>
                        <a:rPr lang="en-US" sz="1200">
                          <a:effectLst/>
                        </a:rPr>
                        <a:t>Size</a:t>
                      </a:r>
                      <a:endParaRPr lang="en-US" sz="110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31.75 x 48.26 x 4.76 mm</a:t>
                      </a:r>
                      <a:r>
                        <a:rPr lang="en-US" sz="1200" baseline="30000">
                          <a:effectLst/>
                        </a:rPr>
                        <a:t>3</a:t>
                      </a:r>
                      <a:endParaRPr lang="en-US" sz="1100">
                        <a:effectLst/>
                        <a:latin typeface="Calibri"/>
                        <a:ea typeface="Malgun Gothic"/>
                        <a:cs typeface="Arial"/>
                      </a:endParaRPr>
                    </a:p>
                  </a:txBody>
                  <a:tcPr marL="68580" marR="68580" marT="0" marB="0" anchor="ctr"/>
                </a:tc>
              </a:tr>
              <a:tr h="228600">
                <a:tc>
                  <a:txBody>
                    <a:bodyPr/>
                    <a:lstStyle/>
                    <a:p>
                      <a:pPr marL="0" marR="0" algn="ctr">
                        <a:lnSpc>
                          <a:spcPct val="115000"/>
                        </a:lnSpc>
                        <a:spcBef>
                          <a:spcPts val="0"/>
                        </a:spcBef>
                        <a:spcAft>
                          <a:spcPts val="0"/>
                        </a:spcAft>
                      </a:pPr>
                      <a:r>
                        <a:rPr lang="en-US" sz="1200">
                          <a:effectLst/>
                        </a:rPr>
                        <a:t>Quantity Required</a:t>
                      </a:r>
                      <a:endParaRPr lang="en-US" sz="110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r>
                        <a:rPr lang="en-US" sz="1200" dirty="0">
                          <a:effectLst/>
                        </a:rPr>
                        <a:t>4</a:t>
                      </a:r>
                      <a:endParaRPr lang="en-US" sz="1100" dirty="0">
                        <a:effectLst/>
                        <a:latin typeface="Calibri"/>
                        <a:ea typeface="Malgun Gothic"/>
                        <a:cs typeface="Arial"/>
                      </a:endParaRPr>
                    </a:p>
                  </a:txBody>
                  <a:tcPr marL="68580" marR="68580" marT="0" marB="0" anchor="ctr"/>
                </a:tc>
              </a:tr>
              <a:tr h="354900">
                <a:tc>
                  <a:txBody>
                    <a:bodyPr/>
                    <a:lstStyle/>
                    <a:p>
                      <a:pPr marL="0" marR="0" algn="ctr">
                        <a:lnSpc>
                          <a:spcPct val="115000"/>
                        </a:lnSpc>
                        <a:spcBef>
                          <a:spcPts val="0"/>
                        </a:spcBef>
                        <a:spcAft>
                          <a:spcPts val="0"/>
                        </a:spcAft>
                      </a:pPr>
                      <a:r>
                        <a:rPr lang="en-US" sz="1200" dirty="0">
                          <a:effectLst/>
                        </a:rPr>
                        <a:t>Picture of the product</a:t>
                      </a:r>
                      <a:endParaRPr lang="en-US" sz="1100" dirty="0">
                        <a:effectLst/>
                        <a:latin typeface="Calibri"/>
                        <a:ea typeface="Malgun Gothic"/>
                        <a:cs typeface="Arial"/>
                      </a:endParaRPr>
                    </a:p>
                  </a:txBody>
                  <a:tcPr marL="68580" marR="68580" marT="0" marB="0" anchor="ctr"/>
                </a:tc>
                <a:tc>
                  <a:txBody>
                    <a:bodyPr/>
                    <a:lstStyle/>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smtClean="0">
                        <a:effectLst/>
                        <a:latin typeface="Times New Roman"/>
                        <a:ea typeface="Calibri"/>
                        <a:cs typeface="Arial"/>
                      </a:endParaRPr>
                    </a:p>
                    <a:p>
                      <a:pPr marL="0" marR="0" algn="ctr">
                        <a:lnSpc>
                          <a:spcPct val="115000"/>
                        </a:lnSpc>
                        <a:spcBef>
                          <a:spcPts val="0"/>
                        </a:spcBef>
                        <a:spcAft>
                          <a:spcPts val="0"/>
                        </a:spcAft>
                      </a:pPr>
                      <a:endParaRPr lang="en-US" sz="1200" dirty="0">
                        <a:effectLst/>
                        <a:latin typeface="Times New Roman"/>
                        <a:ea typeface="Calibri"/>
                        <a:cs typeface="Arial"/>
                      </a:endParaRPr>
                    </a:p>
                  </a:txBody>
                  <a:tcPr marL="68580" marR="68580" marT="0" marB="0" anchor="ctr"/>
                </a:tc>
              </a:tr>
            </a:tbl>
          </a:graphicData>
        </a:graphic>
      </p:graphicFrame>
      <p:pic>
        <p:nvPicPr>
          <p:cNvPr id="14337" name="Picture 94" descr="pc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1" y="4419600"/>
            <a:ext cx="2514599" cy="210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969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Assembly of the Circuits</a:t>
            </a:r>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r>
              <a:rPr lang="en-US" dirty="0" smtClean="0"/>
              <a:t>	     Schematics </a:t>
            </a:r>
            <a:r>
              <a:rPr lang="en-US" dirty="0"/>
              <a:t>for Multi-purpose OP AMP </a:t>
            </a:r>
            <a:r>
              <a:rPr lang="en-US" dirty="0" smtClean="0"/>
              <a:t>PCB</a:t>
            </a:r>
            <a:br>
              <a:rPr lang="en-US" dirty="0" smtClean="0"/>
            </a:br>
            <a:endParaRPr lang="en-US" dirty="0" smtClean="0"/>
          </a:p>
          <a:p>
            <a:r>
              <a:rPr lang="en-US" dirty="0" smtClean="0"/>
              <a:t>PCB will be drilled and screwed to the cylinder in </a:t>
            </a:r>
            <a:r>
              <a:rPr lang="en-US" dirty="0"/>
              <a:t>which adopted into the SM1 Adopter of the head-stage</a:t>
            </a:r>
            <a:r>
              <a:rPr lang="en-US" dirty="0" smtClean="0"/>
              <a:t>.</a:t>
            </a:r>
            <a:endParaRPr lang="en-US" dirty="0"/>
          </a:p>
        </p:txBody>
      </p:sp>
      <p:pic>
        <p:nvPicPr>
          <p:cNvPr id="5" name="Picture 4" descr="\\warehouse.cec.wustl.edu\home\links\dk14\winprofile\Desktop\12fall\senior design\final paper\pcb2.pn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95400"/>
            <a:ext cx="5897245" cy="3659505"/>
          </a:xfrm>
          <a:prstGeom prst="rect">
            <a:avLst/>
          </a:prstGeom>
          <a:noFill/>
          <a:ln>
            <a:noFill/>
          </a:ln>
        </p:spPr>
      </p:pic>
    </p:spTree>
    <p:extLst>
      <p:ext uri="{BB962C8B-B14F-4D97-AF65-F5344CB8AC3E}">
        <p14:creationId xmlns:p14="http://schemas.microsoft.com/office/powerpoint/2010/main" val="383968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Review - Client Request</a:t>
            </a:r>
            <a:endParaRPr lang="en-US" dirty="0"/>
          </a:p>
        </p:txBody>
      </p:sp>
      <p:sp>
        <p:nvSpPr>
          <p:cNvPr id="3" name="Content Placeholder 2"/>
          <p:cNvSpPr>
            <a:spLocks noGrp="1"/>
          </p:cNvSpPr>
          <p:nvPr>
            <p:ph idx="1"/>
          </p:nvPr>
        </p:nvSpPr>
        <p:spPr>
          <a:xfrm>
            <a:off x="457200" y="1504689"/>
            <a:ext cx="7620000" cy="4800600"/>
          </a:xfrm>
        </p:spPr>
        <p:txBody>
          <a:bodyPr/>
          <a:lstStyle/>
          <a:p>
            <a:r>
              <a:rPr lang="en-US" dirty="0"/>
              <a:t>Dr. </a:t>
            </a:r>
            <a:r>
              <a:rPr lang="en-US" dirty="0" smtClean="0"/>
              <a:t>Silva’s studies conformational and functional change of protein/protein channels by using a fluorescence microscopy. </a:t>
            </a:r>
            <a:endParaRPr lang="en-US" dirty="0"/>
          </a:p>
        </p:txBody>
      </p:sp>
      <p:pic>
        <p:nvPicPr>
          <p:cNvPr id="4"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2600" y="2438400"/>
            <a:ext cx="5296423"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05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Peltier</a:t>
            </a:r>
            <a:r>
              <a:rPr lang="en-US" dirty="0" smtClean="0"/>
              <a:t> Cooler Analysis	</a:t>
            </a:r>
            <a:endParaRPr lang="en-US" dirty="0"/>
          </a:p>
        </p:txBody>
      </p:sp>
      <p:sp>
        <p:nvSpPr>
          <p:cNvPr id="3" name="Content Placeholder 2"/>
          <p:cNvSpPr>
            <a:spLocks noGrp="1"/>
          </p:cNvSpPr>
          <p:nvPr>
            <p:ph idx="1"/>
          </p:nvPr>
        </p:nvSpPr>
        <p:spPr/>
        <p:txBody>
          <a:bodyPr/>
          <a:lstStyle/>
          <a:p>
            <a:r>
              <a:rPr lang="en-US" dirty="0" smtClean="0"/>
              <a:t>Normally calculation is performed based on an expected thermal load in Watts. </a:t>
            </a:r>
          </a:p>
          <a:p>
            <a:r>
              <a:rPr lang="en-US" dirty="0" smtClean="0"/>
              <a:t>In our case, there is no load. The PIN diode must be cooled relative to ambient temperature.</a:t>
            </a:r>
          </a:p>
          <a:p>
            <a:r>
              <a:rPr lang="en-US" dirty="0" smtClean="0"/>
              <a:t>Team discussed this with an engineer at </a:t>
            </a:r>
            <a:r>
              <a:rPr lang="en-US" dirty="0" err="1" smtClean="0"/>
              <a:t>Tellurex</a:t>
            </a:r>
            <a:r>
              <a:rPr lang="en-US" dirty="0" smtClean="0"/>
              <a:t>, a </a:t>
            </a:r>
            <a:r>
              <a:rPr lang="en-US" dirty="0" err="1" smtClean="0"/>
              <a:t>Peltier</a:t>
            </a:r>
            <a:r>
              <a:rPr lang="en-US" dirty="0" smtClean="0"/>
              <a:t> Cooler Company.</a:t>
            </a:r>
          </a:p>
          <a:p>
            <a:r>
              <a:rPr lang="en-US" dirty="0" smtClean="0"/>
              <a:t>His advice was to pick a </a:t>
            </a:r>
            <a:r>
              <a:rPr lang="en-US" dirty="0" err="1" smtClean="0"/>
              <a:t>Peltier</a:t>
            </a:r>
            <a:r>
              <a:rPr lang="en-US" dirty="0" smtClean="0"/>
              <a:t> that fit our size constraints, and to then adjust the cooling amount by increasing or decreasing the DC current applied to the cooler. </a:t>
            </a:r>
          </a:p>
        </p:txBody>
      </p:sp>
    </p:spTree>
    <p:extLst>
      <p:ext uri="{BB962C8B-B14F-4D97-AF65-F5344CB8AC3E}">
        <p14:creationId xmlns:p14="http://schemas.microsoft.com/office/powerpoint/2010/main" val="3762351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t>
            </a:r>
            <a:r>
              <a:rPr lang="en-US" dirty="0" err="1" smtClean="0"/>
              <a:t>Peltier</a:t>
            </a:r>
            <a:r>
              <a:rPr lang="en-US" dirty="0" smtClean="0"/>
              <a:t> Cooler Selection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92440512"/>
              </p:ext>
            </p:extLst>
          </p:nvPr>
        </p:nvGraphicFramePr>
        <p:xfrm>
          <a:off x="1371600" y="1981200"/>
          <a:ext cx="6300786" cy="3260472"/>
        </p:xfrm>
        <a:graphic>
          <a:graphicData uri="http://schemas.openxmlformats.org/drawingml/2006/table">
            <a:tbl>
              <a:tblPr firstRow="1" firstCol="1" bandRow="1">
                <a:tableStyleId>{5C22544A-7EE6-4342-B048-85BDC9FD1C3A}</a:tableStyleId>
              </a:tblPr>
              <a:tblGrid>
                <a:gridCol w="1204562"/>
                <a:gridCol w="794217"/>
                <a:gridCol w="661847"/>
                <a:gridCol w="794217"/>
                <a:gridCol w="717001"/>
                <a:gridCol w="661847"/>
                <a:gridCol w="661847"/>
                <a:gridCol w="805248"/>
              </a:tblGrid>
              <a:tr h="1116468">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Weight</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C2-04-0101</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C2-06-0902R</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00801-9X30-10RU3</a:t>
                      </a:r>
                      <a:endParaRPr lang="en-US" sz="1100" dirty="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C2-06-0402R</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C2-04-0102</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00301-9X30-10RU2</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a:effectLst/>
                        </a:rPr>
                        <a:t>Qmax</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5</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5.5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3</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a:effectLst/>
                        </a:rPr>
                        <a:t>dTmax</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8.5</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dirty="0">
                          <a:effectLst/>
                        </a:rPr>
                        <a:t>A</a:t>
                      </a:r>
                      <a:endParaRPr lang="en-US" sz="1100" dirty="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9</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10</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a:effectLst/>
                        </a:rPr>
                        <a:t>B</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9</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10</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a:effectLst/>
                        </a:rPr>
                        <a:t>H</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9</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7</a:t>
                      </a:r>
                      <a:endParaRPr lang="en-US" sz="1100" dirty="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8.5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10</a:t>
                      </a:r>
                      <a:endParaRPr lang="en-US" sz="1100" dirty="0">
                        <a:solidFill>
                          <a:srgbClr val="00B050"/>
                        </a:solidFill>
                        <a:effectLst/>
                        <a:latin typeface="Calibri"/>
                        <a:ea typeface="Malgun Gothic"/>
                        <a:cs typeface="Times New Roman"/>
                      </a:endParaRPr>
                    </a:p>
                  </a:txBody>
                  <a:tcPr marL="68580" marR="68580" marT="0" marB="0" anchor="ctr"/>
                </a:tc>
              </a:tr>
              <a:tr h="357334">
                <a:tc>
                  <a:txBody>
                    <a:bodyPr/>
                    <a:lstStyle/>
                    <a:p>
                      <a:pPr marL="0" marR="0" algn="ctr">
                        <a:lnSpc>
                          <a:spcPct val="115000"/>
                        </a:lnSpc>
                        <a:spcBef>
                          <a:spcPts val="0"/>
                        </a:spcBef>
                        <a:spcAft>
                          <a:spcPts val="0"/>
                        </a:spcAft>
                      </a:pPr>
                      <a:r>
                        <a:rPr lang="en-US" sz="1200">
                          <a:effectLst/>
                        </a:rPr>
                        <a:t> </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Total</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230</a:t>
                      </a:r>
                      <a:endParaRPr lang="en-US" sz="110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283</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349</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314</a:t>
                      </a:r>
                      <a:endParaRPr lang="en-US" sz="1100" dirty="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341.5</a:t>
                      </a:r>
                      <a:endParaRPr lang="en-US" sz="1100">
                        <a:effectLst/>
                        <a:latin typeface="Calibri"/>
                        <a:ea typeface="Malgun Gothic"/>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B050"/>
                          </a:solidFill>
                          <a:effectLst/>
                        </a:rPr>
                        <a:t>372</a:t>
                      </a:r>
                      <a:endParaRPr lang="en-US" sz="1100" dirty="0">
                        <a:solidFill>
                          <a:srgbClr val="00B050"/>
                        </a:solidFill>
                        <a:effectLst/>
                        <a:latin typeface="Calibri"/>
                        <a:ea typeface="Malgun Gothic"/>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5988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Cooler Specifics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9324877"/>
              </p:ext>
            </p:extLst>
          </p:nvPr>
        </p:nvGraphicFramePr>
        <p:xfrm>
          <a:off x="457200" y="1752600"/>
          <a:ext cx="7620000" cy="3299333"/>
        </p:xfrm>
        <a:graphic>
          <a:graphicData uri="http://schemas.openxmlformats.org/drawingml/2006/table">
            <a:tbl>
              <a:tblPr firstRow="1" firstCol="1" bandRow="1">
                <a:tableStyleId>{5C22544A-7EE6-4342-B048-85BDC9FD1C3A}</a:tableStyleId>
              </a:tblPr>
              <a:tblGrid>
                <a:gridCol w="3810000"/>
                <a:gridCol w="3810000"/>
              </a:tblGrid>
              <a:tr h="175260">
                <a:tc>
                  <a:txBody>
                    <a:bodyPr/>
                    <a:lstStyle/>
                    <a:p>
                      <a:pPr marL="0" marR="0">
                        <a:lnSpc>
                          <a:spcPct val="200000"/>
                        </a:lnSpc>
                        <a:spcBef>
                          <a:spcPts val="0"/>
                        </a:spcBef>
                        <a:spcAft>
                          <a:spcPts val="0"/>
                        </a:spcAft>
                      </a:pPr>
                      <a:r>
                        <a:rPr lang="en-US" sz="1200" dirty="0">
                          <a:effectLst/>
                        </a:rPr>
                        <a:t>Product Used in Design</a:t>
                      </a:r>
                      <a:endParaRPr lang="en-US" sz="1100" dirty="0">
                        <a:effectLst/>
                      </a:endParaRPr>
                    </a:p>
                    <a:p>
                      <a:pPr marL="0" marR="0">
                        <a:lnSpc>
                          <a:spcPct val="200000"/>
                        </a:lnSpc>
                        <a:spcBef>
                          <a:spcPts val="0"/>
                        </a:spcBef>
                        <a:spcAft>
                          <a:spcPts val="0"/>
                        </a:spcAft>
                      </a:pPr>
                      <a:r>
                        <a:rPr lang="en-US" sz="1200" dirty="0">
                          <a:effectLst/>
                        </a:rPr>
                        <a:t> </a:t>
                      </a:r>
                      <a:endParaRPr lang="en-US" sz="1100" dirty="0">
                        <a:effectLst/>
                        <a:latin typeface="Calibri"/>
                        <a:ea typeface="Malgun Gothic"/>
                        <a:cs typeface="Arial"/>
                      </a:endParaRPr>
                    </a:p>
                  </a:txBody>
                  <a:tcPr marL="68580" marR="68580" marT="0" marB="0" anchor="ctr"/>
                </a:tc>
                <a:tc>
                  <a:txBody>
                    <a:bodyPr/>
                    <a:lstStyle/>
                    <a:p>
                      <a:pPr marL="0" marR="0">
                        <a:lnSpc>
                          <a:spcPct val="200000"/>
                        </a:lnSpc>
                        <a:spcBef>
                          <a:spcPts val="0"/>
                        </a:spcBef>
                        <a:spcAft>
                          <a:spcPts val="0"/>
                        </a:spcAft>
                      </a:pPr>
                      <a:r>
                        <a:rPr lang="en-US" sz="1200" dirty="0">
                          <a:effectLst/>
                        </a:rPr>
                        <a:t>00301-9X30-10RU2 Single Stage Mini </a:t>
                      </a:r>
                      <a:r>
                        <a:rPr lang="en-US" sz="1200" dirty="0" err="1">
                          <a:effectLst/>
                        </a:rPr>
                        <a:t>Peltier</a:t>
                      </a:r>
                      <a:r>
                        <a:rPr lang="en-US" sz="1200" dirty="0">
                          <a:effectLst/>
                        </a:rPr>
                        <a:t> Cooler</a:t>
                      </a:r>
                      <a:endParaRPr lang="en-US" sz="1100" dirty="0">
                        <a:effectLst/>
                        <a:latin typeface="Calibri"/>
                        <a:ea typeface="Malgun Gothic"/>
                        <a:cs typeface="Arial"/>
                      </a:endParaRPr>
                    </a:p>
                  </a:txBody>
                  <a:tcPr marL="68580" marR="68580" marT="0" marB="0" anchor="ctr"/>
                </a:tc>
              </a:tr>
              <a:tr h="563880">
                <a:tc>
                  <a:txBody>
                    <a:bodyPr/>
                    <a:lstStyle/>
                    <a:p>
                      <a:pPr marL="0" marR="0">
                        <a:lnSpc>
                          <a:spcPct val="200000"/>
                        </a:lnSpc>
                        <a:spcBef>
                          <a:spcPts val="0"/>
                        </a:spcBef>
                        <a:spcAft>
                          <a:spcPts val="0"/>
                        </a:spcAft>
                      </a:pPr>
                      <a:r>
                        <a:rPr lang="en-US" sz="1200" dirty="0">
                          <a:effectLst/>
                        </a:rPr>
                        <a:t>Manufacturer</a:t>
                      </a:r>
                      <a:endParaRPr lang="en-US" sz="1100" dirty="0">
                        <a:effectLst/>
                        <a:latin typeface="Calibri"/>
                        <a:ea typeface="Malgun Gothic"/>
                        <a:cs typeface="Arial"/>
                      </a:endParaRPr>
                    </a:p>
                  </a:txBody>
                  <a:tcPr marL="68580" marR="68580" marT="0" marB="0"/>
                </a:tc>
                <a:tc>
                  <a:txBody>
                    <a:bodyPr/>
                    <a:lstStyle/>
                    <a:p>
                      <a:pPr marL="342900" marR="0" lvl="0" indent="-342900" rtl="0">
                        <a:lnSpc>
                          <a:spcPct val="200000"/>
                        </a:lnSpc>
                        <a:spcBef>
                          <a:spcPts val="0"/>
                        </a:spcBef>
                        <a:spcAft>
                          <a:spcPts val="0"/>
                        </a:spcAft>
                        <a:buFont typeface="Times New Roman"/>
                        <a:buChar char="-"/>
                      </a:pPr>
                      <a:r>
                        <a:rPr lang="en-US" sz="1200">
                          <a:effectLst/>
                        </a:rPr>
                        <a:t>Custom Thermoelectric, Inc.</a:t>
                      </a:r>
                      <a:endParaRPr lang="en-US" sz="1100">
                        <a:effectLst/>
                      </a:endParaRPr>
                    </a:p>
                    <a:p>
                      <a:pPr marL="0" marR="0">
                        <a:lnSpc>
                          <a:spcPct val="200000"/>
                        </a:lnSpc>
                        <a:spcBef>
                          <a:spcPts val="0"/>
                        </a:spcBef>
                        <a:spcAft>
                          <a:spcPts val="0"/>
                        </a:spcAft>
                      </a:pPr>
                      <a:r>
                        <a:rPr lang="en-US" sz="1200">
                          <a:effectLst/>
                        </a:rPr>
                        <a:t>Phone: (443)-926-9135</a:t>
                      </a:r>
                      <a:endParaRPr lang="en-US" sz="1100">
                        <a:effectLst/>
                      </a:endParaRPr>
                    </a:p>
                    <a:p>
                      <a:pPr marL="0" marR="0">
                        <a:lnSpc>
                          <a:spcPct val="200000"/>
                        </a:lnSpc>
                        <a:spcBef>
                          <a:spcPts val="0"/>
                        </a:spcBef>
                        <a:spcAft>
                          <a:spcPts val="0"/>
                        </a:spcAft>
                      </a:pPr>
                      <a:r>
                        <a:rPr lang="en-US" sz="1200" u="sng">
                          <a:effectLst/>
                          <a:hlinkClick r:id="rId2"/>
                        </a:rPr>
                        <a:t>http://www.customthermoelectric.com/</a:t>
                      </a:r>
                      <a:r>
                        <a:rPr lang="en-US" sz="1200">
                          <a:effectLst/>
                        </a:rPr>
                        <a:t>index.htm</a:t>
                      </a:r>
                      <a:endParaRPr lang="en-US" sz="1100">
                        <a:effectLst/>
                        <a:latin typeface="Calibri"/>
                        <a:ea typeface="Malgun Gothic"/>
                        <a:cs typeface="Arial"/>
                      </a:endParaRPr>
                    </a:p>
                  </a:txBody>
                  <a:tcPr marL="68580" marR="68580" marT="0" marB="0"/>
                </a:tc>
              </a:tr>
              <a:tr h="147955">
                <a:tc>
                  <a:txBody>
                    <a:bodyPr/>
                    <a:lstStyle/>
                    <a:p>
                      <a:pPr marL="0" marR="0">
                        <a:lnSpc>
                          <a:spcPct val="200000"/>
                        </a:lnSpc>
                        <a:spcBef>
                          <a:spcPts val="0"/>
                        </a:spcBef>
                        <a:spcAft>
                          <a:spcPts val="0"/>
                        </a:spcAft>
                      </a:pPr>
                      <a:r>
                        <a:rPr lang="en-US" sz="1200">
                          <a:effectLst/>
                        </a:rPr>
                        <a:t>Price</a:t>
                      </a:r>
                      <a:endParaRPr lang="en-US" sz="1100">
                        <a:effectLst/>
                        <a:latin typeface="Calibri"/>
                        <a:ea typeface="Malgun Gothic"/>
                        <a:cs typeface="Arial"/>
                      </a:endParaRPr>
                    </a:p>
                  </a:txBody>
                  <a:tcPr marL="68580" marR="68580" marT="0" marB="0"/>
                </a:tc>
                <a:tc>
                  <a:txBody>
                    <a:bodyPr/>
                    <a:lstStyle/>
                    <a:p>
                      <a:pPr marL="0" marR="0">
                        <a:lnSpc>
                          <a:spcPct val="200000"/>
                        </a:lnSpc>
                        <a:spcBef>
                          <a:spcPts val="0"/>
                        </a:spcBef>
                        <a:spcAft>
                          <a:spcPts val="0"/>
                        </a:spcAft>
                      </a:pPr>
                      <a:r>
                        <a:rPr lang="en-US" sz="1200">
                          <a:effectLst/>
                        </a:rPr>
                        <a:t>$31.50 (includes moisture seal and lead wires)</a:t>
                      </a:r>
                      <a:endParaRPr lang="en-US" sz="1100">
                        <a:effectLst/>
                        <a:latin typeface="Calibri"/>
                        <a:ea typeface="Malgun Gothic"/>
                        <a:cs typeface="Arial"/>
                      </a:endParaRPr>
                    </a:p>
                  </a:txBody>
                  <a:tcPr marL="68580" marR="68580" marT="0" marB="0"/>
                </a:tc>
              </a:tr>
              <a:tr h="44450">
                <a:tc>
                  <a:txBody>
                    <a:bodyPr/>
                    <a:lstStyle/>
                    <a:p>
                      <a:pPr marL="0" marR="0">
                        <a:lnSpc>
                          <a:spcPct val="200000"/>
                        </a:lnSpc>
                        <a:spcBef>
                          <a:spcPts val="0"/>
                        </a:spcBef>
                        <a:spcAft>
                          <a:spcPts val="0"/>
                        </a:spcAft>
                      </a:pPr>
                      <a:r>
                        <a:rPr lang="en-US" sz="1200">
                          <a:effectLst/>
                        </a:rPr>
                        <a:t>Quantity </a:t>
                      </a:r>
                      <a:endParaRPr lang="en-US" sz="1100">
                        <a:effectLst/>
                        <a:latin typeface="Calibri"/>
                        <a:ea typeface="Malgun Gothic"/>
                        <a:cs typeface="Arial"/>
                      </a:endParaRPr>
                    </a:p>
                  </a:txBody>
                  <a:tcPr marL="68580" marR="68580" marT="0" marB="0"/>
                </a:tc>
                <a:tc>
                  <a:txBody>
                    <a:bodyPr/>
                    <a:lstStyle/>
                    <a:p>
                      <a:pPr marL="0" marR="0">
                        <a:lnSpc>
                          <a:spcPct val="200000"/>
                        </a:lnSpc>
                        <a:spcBef>
                          <a:spcPts val="0"/>
                        </a:spcBef>
                        <a:spcAft>
                          <a:spcPts val="0"/>
                        </a:spcAft>
                      </a:pPr>
                      <a:r>
                        <a:rPr lang="en-US" sz="1200">
                          <a:effectLst/>
                        </a:rPr>
                        <a:t>1</a:t>
                      </a:r>
                      <a:endParaRPr lang="en-US" sz="1100">
                        <a:effectLst/>
                        <a:latin typeface="Calibri"/>
                        <a:ea typeface="Malgun Gothic"/>
                        <a:cs typeface="Arial"/>
                      </a:endParaRPr>
                    </a:p>
                  </a:txBody>
                  <a:tcPr marL="68580" marR="68580" marT="0" marB="0"/>
                </a:tc>
              </a:tr>
              <a:tr h="44450">
                <a:tc>
                  <a:txBody>
                    <a:bodyPr/>
                    <a:lstStyle/>
                    <a:p>
                      <a:pPr marL="0" marR="0">
                        <a:lnSpc>
                          <a:spcPct val="200000"/>
                        </a:lnSpc>
                        <a:spcBef>
                          <a:spcPts val="0"/>
                        </a:spcBef>
                        <a:spcAft>
                          <a:spcPts val="0"/>
                        </a:spcAft>
                      </a:pPr>
                      <a:r>
                        <a:rPr lang="en-US" sz="1200">
                          <a:effectLst/>
                        </a:rPr>
                        <a:t>Picture of the Product</a:t>
                      </a:r>
                      <a:endParaRPr lang="en-US" sz="1100">
                        <a:effectLst/>
                        <a:latin typeface="Calibri"/>
                        <a:ea typeface="Malgun Gothic"/>
                        <a:cs typeface="Arial"/>
                      </a:endParaRPr>
                    </a:p>
                  </a:txBody>
                  <a:tcPr marL="68580" marR="68580" marT="0" marB="0"/>
                </a:tc>
                <a:tc>
                  <a:txBody>
                    <a:bodyPr/>
                    <a:lstStyle/>
                    <a:p>
                      <a:pPr marL="0" marR="0">
                        <a:lnSpc>
                          <a:spcPct val="200000"/>
                        </a:lnSpc>
                        <a:spcBef>
                          <a:spcPts val="0"/>
                        </a:spcBef>
                        <a:spcAft>
                          <a:spcPts val="0"/>
                        </a:spcAft>
                      </a:pPr>
                      <a:endParaRPr lang="en-US" sz="1200">
                        <a:effectLst/>
                        <a:latin typeface="Times New Roman"/>
                        <a:ea typeface="Calibri"/>
                        <a:cs typeface="Arial"/>
                      </a:endParaRPr>
                    </a:p>
                  </a:txBody>
                  <a:tcPr marL="68580" marR="68580" marT="0" marB="0"/>
                </a:tc>
              </a:tr>
              <a:tr h="44450">
                <a:tc>
                  <a:txBody>
                    <a:bodyPr/>
                    <a:lstStyle/>
                    <a:p>
                      <a:pPr marL="0" marR="0">
                        <a:lnSpc>
                          <a:spcPct val="200000"/>
                        </a:lnSpc>
                        <a:spcBef>
                          <a:spcPts val="0"/>
                        </a:spcBef>
                        <a:spcAft>
                          <a:spcPts val="0"/>
                        </a:spcAft>
                      </a:pPr>
                      <a:r>
                        <a:rPr lang="en-US" sz="1200">
                          <a:effectLst/>
                        </a:rPr>
                        <a:t>Shipping Cost</a:t>
                      </a:r>
                      <a:endParaRPr lang="en-US" sz="1100">
                        <a:effectLst/>
                        <a:latin typeface="Calibri"/>
                        <a:ea typeface="Malgun Gothic"/>
                        <a:cs typeface="Arial"/>
                      </a:endParaRPr>
                    </a:p>
                  </a:txBody>
                  <a:tcPr marL="68580" marR="68580" marT="0" marB="0"/>
                </a:tc>
                <a:tc>
                  <a:txBody>
                    <a:bodyPr/>
                    <a:lstStyle/>
                    <a:p>
                      <a:pPr marL="0" marR="0">
                        <a:lnSpc>
                          <a:spcPct val="200000"/>
                        </a:lnSpc>
                        <a:spcBef>
                          <a:spcPts val="0"/>
                        </a:spcBef>
                        <a:spcAft>
                          <a:spcPts val="0"/>
                        </a:spcAft>
                      </a:pPr>
                      <a:r>
                        <a:rPr lang="en-US" sz="1200">
                          <a:effectLst/>
                        </a:rPr>
                        <a:t>$8.73</a:t>
                      </a:r>
                      <a:endParaRPr lang="en-US" sz="1100">
                        <a:effectLst/>
                        <a:latin typeface="Calibri"/>
                        <a:ea typeface="Malgun Gothic"/>
                        <a:cs typeface="Arial"/>
                      </a:endParaRPr>
                    </a:p>
                  </a:txBody>
                  <a:tcPr marL="68580" marR="68580" marT="0" marB="0"/>
                </a:tc>
              </a:tr>
              <a:tr h="44450">
                <a:tc>
                  <a:txBody>
                    <a:bodyPr/>
                    <a:lstStyle/>
                    <a:p>
                      <a:pPr marL="0" marR="0">
                        <a:lnSpc>
                          <a:spcPct val="200000"/>
                        </a:lnSpc>
                        <a:spcBef>
                          <a:spcPts val="0"/>
                        </a:spcBef>
                        <a:spcAft>
                          <a:spcPts val="0"/>
                        </a:spcAft>
                      </a:pPr>
                      <a:r>
                        <a:rPr lang="en-US" sz="1200">
                          <a:effectLst/>
                        </a:rPr>
                        <a:t>Shipping Time</a:t>
                      </a:r>
                      <a:endParaRPr lang="en-US" sz="1100">
                        <a:effectLst/>
                        <a:latin typeface="Calibri"/>
                        <a:ea typeface="Malgun Gothic"/>
                        <a:cs typeface="Arial"/>
                      </a:endParaRPr>
                    </a:p>
                  </a:txBody>
                  <a:tcPr marL="68580" marR="68580" marT="0" marB="0"/>
                </a:tc>
                <a:tc>
                  <a:txBody>
                    <a:bodyPr/>
                    <a:lstStyle/>
                    <a:p>
                      <a:pPr marL="0" marR="0">
                        <a:lnSpc>
                          <a:spcPct val="200000"/>
                        </a:lnSpc>
                        <a:spcBef>
                          <a:spcPts val="0"/>
                        </a:spcBef>
                        <a:spcAft>
                          <a:spcPts val="0"/>
                        </a:spcAft>
                      </a:pPr>
                      <a:r>
                        <a:rPr lang="en-US" sz="1200" dirty="0">
                          <a:effectLst/>
                        </a:rPr>
                        <a:t>~5-8 days</a:t>
                      </a:r>
                      <a:endParaRPr lang="en-US" sz="1100" dirty="0">
                        <a:effectLst/>
                        <a:latin typeface="Calibri"/>
                        <a:ea typeface="Malgun Gothic"/>
                        <a:cs typeface="Arial"/>
                      </a:endParaRPr>
                    </a:p>
                  </a:txBody>
                  <a:tcPr marL="68580" marR="68580" marT="0" marB="0"/>
                </a:tc>
              </a:tr>
            </a:tbl>
          </a:graphicData>
        </a:graphic>
      </p:graphicFrame>
      <p:pic>
        <p:nvPicPr>
          <p:cNvPr id="14337" name="Picture 12" descr="Standard TECs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334001"/>
            <a:ext cx="2841138" cy="123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179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Mounting/Heat Sink/Thermal Interface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981200"/>
            <a:ext cx="4852862" cy="3757207"/>
          </a:xfrm>
        </p:spPr>
      </p:pic>
    </p:spTree>
    <p:extLst>
      <p:ext uri="{BB962C8B-B14F-4D97-AF65-F5344CB8AC3E}">
        <p14:creationId xmlns:p14="http://schemas.microsoft.com/office/powerpoint/2010/main" val="2160520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Safe</a:t>
            </a:r>
            <a:endParaRPr lang="en-US" dirty="0"/>
          </a:p>
        </p:txBody>
      </p:sp>
      <p:sp>
        <p:nvSpPr>
          <p:cNvPr id="3" name="Content Placeholder 2"/>
          <p:cNvSpPr>
            <a:spLocks noGrp="1"/>
          </p:cNvSpPr>
          <p:nvPr>
            <p:ph idx="1"/>
          </p:nvPr>
        </p:nvSpPr>
        <p:spPr/>
        <p:txBody>
          <a:bodyPr/>
          <a:lstStyle/>
          <a:p>
            <a:pPr marL="571500" indent="-457200">
              <a:buAutoNum type="arabicPeriod"/>
            </a:pPr>
            <a:r>
              <a:rPr lang="en-US" dirty="0" smtClean="0"/>
              <a:t>Lack of Grounding.</a:t>
            </a:r>
          </a:p>
          <a:p>
            <a:pPr marL="571500" indent="-457200">
              <a:buAutoNum type="arabicPeriod"/>
            </a:pPr>
            <a:r>
              <a:rPr lang="en-US" dirty="0" smtClean="0"/>
              <a:t>Improper Wiring</a:t>
            </a:r>
          </a:p>
          <a:p>
            <a:pPr marL="571500" indent="-457200">
              <a:buAutoNum type="arabicPeriod"/>
            </a:pPr>
            <a:r>
              <a:rPr lang="en-US" dirty="0" smtClean="0"/>
              <a:t>Inadequate Heating/Cooling of </a:t>
            </a:r>
            <a:r>
              <a:rPr lang="en-US" dirty="0" err="1" smtClean="0"/>
              <a:t>Peltier</a:t>
            </a:r>
            <a:r>
              <a:rPr lang="en-US" dirty="0" smtClean="0"/>
              <a:t> (Heat Sink)</a:t>
            </a:r>
          </a:p>
          <a:p>
            <a:pPr marL="571500" indent="-457200">
              <a:buAutoNum type="arabicPeriod"/>
            </a:pPr>
            <a:r>
              <a:rPr lang="en-US" dirty="0" smtClean="0"/>
              <a:t>Wastes: Defective Parts</a:t>
            </a:r>
            <a:endParaRPr lang="en-US" dirty="0"/>
          </a:p>
        </p:txBody>
      </p:sp>
    </p:spTree>
    <p:extLst>
      <p:ext uri="{BB962C8B-B14F-4D97-AF65-F5344CB8AC3E}">
        <p14:creationId xmlns:p14="http://schemas.microsoft.com/office/powerpoint/2010/main" val="327971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lstStyle/>
          <a:p>
            <a:r>
              <a:rPr lang="en-US" dirty="0" smtClean="0"/>
              <a:t>Failed to properly design Bessel Filter.</a:t>
            </a:r>
          </a:p>
          <a:p>
            <a:r>
              <a:rPr lang="en-US" dirty="0" smtClean="0"/>
              <a:t>All other design requirements were properly attained. </a:t>
            </a:r>
          </a:p>
          <a:p>
            <a:r>
              <a:rPr lang="en-US" dirty="0" smtClean="0"/>
              <a:t>No IP. </a:t>
            </a:r>
            <a:endParaRPr lang="en-US" dirty="0"/>
          </a:p>
        </p:txBody>
      </p:sp>
    </p:spTree>
    <p:extLst>
      <p:ext uri="{BB962C8B-B14F-4D97-AF65-F5344CB8AC3E}">
        <p14:creationId xmlns:p14="http://schemas.microsoft.com/office/powerpoint/2010/main" val="2962803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Responsibilities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7199016"/>
              </p:ext>
            </p:extLst>
          </p:nvPr>
        </p:nvGraphicFramePr>
        <p:xfrm>
          <a:off x="1371600" y="2362200"/>
          <a:ext cx="6019800" cy="2438400"/>
        </p:xfrm>
        <a:graphic>
          <a:graphicData uri="http://schemas.openxmlformats.org/drawingml/2006/table">
            <a:tbl>
              <a:tblPr firstRow="1" firstCol="1" bandRow="1">
                <a:tableStyleId>{5C22544A-7EE6-4342-B048-85BDC9FD1C3A}</a:tableStyleId>
              </a:tblPr>
              <a:tblGrid>
                <a:gridCol w="1815283"/>
                <a:gridCol w="4204517"/>
              </a:tblGrid>
              <a:tr h="300077">
                <a:tc>
                  <a:txBody>
                    <a:bodyPr/>
                    <a:lstStyle/>
                    <a:p>
                      <a:pPr marL="0" marR="0">
                        <a:lnSpc>
                          <a:spcPct val="115000"/>
                        </a:lnSpc>
                        <a:spcBef>
                          <a:spcPts val="0"/>
                        </a:spcBef>
                        <a:spcAft>
                          <a:spcPts val="0"/>
                        </a:spcAft>
                      </a:pPr>
                      <a:r>
                        <a:rPr lang="en-US" sz="1200" dirty="0">
                          <a:effectLst/>
                        </a:rPr>
                        <a:t>Team Member</a:t>
                      </a:r>
                      <a:endParaRPr lang="en-US" sz="11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Specific Role</a:t>
                      </a:r>
                      <a:endParaRPr lang="en-US" sz="1100" dirty="0">
                        <a:effectLst/>
                        <a:latin typeface="Calibri"/>
                        <a:ea typeface="Malgun Gothic"/>
                        <a:cs typeface="Times New Roman"/>
                      </a:endParaRPr>
                    </a:p>
                  </a:txBody>
                  <a:tcPr marL="68580" marR="68580" marT="0" marB="0"/>
                </a:tc>
              </a:tr>
              <a:tr h="766723">
                <a:tc>
                  <a:txBody>
                    <a:bodyPr/>
                    <a:lstStyle/>
                    <a:p>
                      <a:pPr marL="0" marR="0">
                        <a:lnSpc>
                          <a:spcPct val="115000"/>
                        </a:lnSpc>
                        <a:spcBef>
                          <a:spcPts val="0"/>
                        </a:spcBef>
                        <a:spcAft>
                          <a:spcPts val="0"/>
                        </a:spcAft>
                      </a:pPr>
                      <a:r>
                        <a:rPr lang="en-US" sz="1200">
                          <a:effectLst/>
                        </a:rPr>
                        <a:t>Eric Kleinberg</a:t>
                      </a:r>
                      <a:endParaRPr lang="en-US" sz="11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200" dirty="0">
                          <a:effectLst/>
                        </a:rPr>
                        <a:t>Research and Design of </a:t>
                      </a:r>
                      <a:r>
                        <a:rPr lang="en-US" sz="1200" dirty="0" err="1">
                          <a:effectLst/>
                        </a:rPr>
                        <a:t>Peltier</a:t>
                      </a:r>
                      <a:r>
                        <a:rPr lang="en-US" sz="1200" dirty="0">
                          <a:effectLst/>
                        </a:rPr>
                        <a:t> (TEC) Cooling System</a:t>
                      </a:r>
                      <a:endParaRPr lang="en-US" sz="1100" dirty="0">
                        <a:effectLst/>
                      </a:endParaRPr>
                    </a:p>
                    <a:p>
                      <a:pPr marL="342900" marR="0" lvl="0" indent="-342900">
                        <a:lnSpc>
                          <a:spcPct val="115000"/>
                        </a:lnSpc>
                        <a:spcBef>
                          <a:spcPts val="0"/>
                        </a:spcBef>
                        <a:spcAft>
                          <a:spcPts val="0"/>
                        </a:spcAft>
                        <a:buFont typeface="Symbol"/>
                        <a:buChar char=""/>
                        <a:tabLst>
                          <a:tab pos="228600" algn="l"/>
                        </a:tabLst>
                      </a:pPr>
                      <a:r>
                        <a:rPr lang="en-US" sz="1200" dirty="0">
                          <a:effectLst/>
                        </a:rPr>
                        <a:t>Website Development</a:t>
                      </a:r>
                      <a:endParaRPr lang="en-US" sz="1100" dirty="0">
                        <a:effectLst/>
                      </a:endParaRPr>
                    </a:p>
                    <a:p>
                      <a:pPr marL="342900" marR="0" lvl="0" indent="-342900">
                        <a:lnSpc>
                          <a:spcPct val="115000"/>
                        </a:lnSpc>
                        <a:spcBef>
                          <a:spcPts val="0"/>
                        </a:spcBef>
                        <a:spcAft>
                          <a:spcPts val="0"/>
                        </a:spcAft>
                        <a:buFont typeface="Symbol"/>
                        <a:buChar char=""/>
                        <a:tabLst>
                          <a:tab pos="228600" algn="l"/>
                        </a:tabLst>
                      </a:pPr>
                      <a:r>
                        <a:rPr lang="en-US" sz="1200" dirty="0">
                          <a:effectLst/>
                        </a:rPr>
                        <a:t>Schematic Development</a:t>
                      </a:r>
                      <a:endParaRPr lang="en-US" sz="1100" dirty="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1200">
                          <a:effectLst/>
                        </a:rPr>
                        <a:t>Leran Firer</a:t>
                      </a:r>
                      <a:endParaRPr lang="en-US" sz="11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200">
                          <a:effectLst/>
                        </a:rPr>
                        <a:t>Research and Design of Optical Focusing System</a:t>
                      </a:r>
                      <a:endParaRPr lang="en-US" sz="1100">
                        <a:effectLst/>
                      </a:endParaRPr>
                    </a:p>
                    <a:p>
                      <a:pPr marL="342900" marR="0" lvl="0" indent="-342900">
                        <a:lnSpc>
                          <a:spcPct val="115000"/>
                        </a:lnSpc>
                        <a:spcBef>
                          <a:spcPts val="0"/>
                        </a:spcBef>
                        <a:spcAft>
                          <a:spcPts val="0"/>
                        </a:spcAft>
                        <a:buFont typeface="Symbol"/>
                        <a:buChar char=""/>
                        <a:tabLst>
                          <a:tab pos="228600" algn="l"/>
                        </a:tabLst>
                      </a:pPr>
                      <a:r>
                        <a:rPr lang="en-US" sz="1200">
                          <a:effectLst/>
                        </a:rPr>
                        <a:t>Lens Selection</a:t>
                      </a:r>
                      <a:endParaRPr lang="en-US" sz="1100">
                        <a:effectLst/>
                      </a:endParaRPr>
                    </a:p>
                    <a:p>
                      <a:pPr marL="342900" marR="0" lvl="0" indent="-342900">
                        <a:lnSpc>
                          <a:spcPct val="115000"/>
                        </a:lnSpc>
                        <a:spcBef>
                          <a:spcPts val="0"/>
                        </a:spcBef>
                        <a:spcAft>
                          <a:spcPts val="0"/>
                        </a:spcAft>
                        <a:buFont typeface="Symbol"/>
                        <a:buChar char=""/>
                        <a:tabLst>
                          <a:tab pos="228600" algn="l"/>
                        </a:tabLst>
                      </a:pPr>
                      <a:r>
                        <a:rPr lang="en-US" sz="1200">
                          <a:effectLst/>
                        </a:rPr>
                        <a:t>Designsafe Analysis</a:t>
                      </a:r>
                      <a:endParaRPr lang="en-US" sz="110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1200">
                          <a:effectLst/>
                        </a:rPr>
                        <a:t>Dohyun Kim</a:t>
                      </a:r>
                      <a:endParaRPr lang="en-US" sz="11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200" dirty="0">
                          <a:effectLst/>
                        </a:rPr>
                        <a:t>Research and Design of Electrical Circuitry</a:t>
                      </a:r>
                      <a:endParaRPr lang="en-US" sz="1100" dirty="0">
                        <a:effectLst/>
                      </a:endParaRPr>
                    </a:p>
                    <a:p>
                      <a:pPr marL="342900" marR="0" lvl="0" indent="-342900">
                        <a:lnSpc>
                          <a:spcPct val="115000"/>
                        </a:lnSpc>
                        <a:spcBef>
                          <a:spcPts val="0"/>
                        </a:spcBef>
                        <a:spcAft>
                          <a:spcPts val="0"/>
                        </a:spcAft>
                        <a:buFont typeface="Symbol"/>
                        <a:buChar char=""/>
                        <a:tabLst>
                          <a:tab pos="228600" algn="l"/>
                        </a:tabLst>
                      </a:pPr>
                      <a:r>
                        <a:rPr lang="en-US" sz="1200" dirty="0">
                          <a:effectLst/>
                        </a:rPr>
                        <a:t>PIN Diode Selection</a:t>
                      </a:r>
                      <a:endParaRPr lang="en-US" sz="1100" dirty="0">
                        <a:effectLst/>
                      </a:endParaRPr>
                    </a:p>
                    <a:p>
                      <a:pPr marL="342900" marR="0" lvl="0" indent="-342900">
                        <a:lnSpc>
                          <a:spcPct val="115000"/>
                        </a:lnSpc>
                        <a:spcBef>
                          <a:spcPts val="0"/>
                        </a:spcBef>
                        <a:spcAft>
                          <a:spcPts val="0"/>
                        </a:spcAft>
                        <a:buFont typeface="Symbol"/>
                        <a:buChar char=""/>
                        <a:tabLst>
                          <a:tab pos="228600" algn="l"/>
                        </a:tabLst>
                      </a:pPr>
                      <a:r>
                        <a:rPr lang="en-US" sz="1200" dirty="0">
                          <a:effectLst/>
                        </a:rPr>
                        <a:t>Filter Simulation.</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05875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Review - Client Request</a:t>
            </a:r>
            <a:endParaRPr lang="en-US" dirty="0"/>
          </a:p>
        </p:txBody>
      </p:sp>
      <p:sp>
        <p:nvSpPr>
          <p:cNvPr id="3" name="Content Placeholder 2"/>
          <p:cNvSpPr>
            <a:spLocks noGrp="1"/>
          </p:cNvSpPr>
          <p:nvPr>
            <p:ph idx="1"/>
          </p:nvPr>
        </p:nvSpPr>
        <p:spPr/>
        <p:txBody>
          <a:bodyPr/>
          <a:lstStyle/>
          <a:p>
            <a:r>
              <a:rPr lang="en-US" dirty="0" smtClean="0"/>
              <a:t>Background Signal ≈ </a:t>
            </a:r>
            <a:r>
              <a:rPr lang="en-US" dirty="0" err="1" smtClean="0"/>
              <a:t>nA</a:t>
            </a:r>
            <a:endParaRPr lang="en-US" dirty="0" smtClean="0"/>
          </a:p>
          <a:p>
            <a:r>
              <a:rPr lang="en-US" dirty="0" smtClean="0"/>
              <a:t>Signal of interest ≈ </a:t>
            </a:r>
            <a:r>
              <a:rPr lang="en-US" dirty="0" err="1" smtClean="0"/>
              <a:t>pA</a:t>
            </a:r>
            <a:r>
              <a:rPr lang="en-US" dirty="0" smtClean="0"/>
              <a:t> </a:t>
            </a:r>
            <a:br>
              <a:rPr lang="en-US" dirty="0" smtClean="0"/>
            </a:br>
            <a:r>
              <a:rPr lang="en-US" dirty="0" smtClean="0"/>
              <a:t/>
            </a:r>
            <a:br>
              <a:rPr lang="en-US" dirty="0" smtClean="0"/>
            </a:br>
            <a:r>
              <a:rPr lang="en-US" dirty="0" smtClean="0"/>
              <a:t>→ SNR is approximately 0.1% </a:t>
            </a:r>
            <a:br>
              <a:rPr lang="en-US" dirty="0" smtClean="0"/>
            </a:br>
            <a:r>
              <a:rPr lang="en-US" dirty="0" smtClean="0"/>
              <a:t>→ Client requested to build a system with a higher SNR by reducing noise</a:t>
            </a:r>
          </a:p>
          <a:p>
            <a:endParaRPr lang="en-US" dirty="0" smtClean="0"/>
          </a:p>
          <a:p>
            <a:r>
              <a:rPr lang="en-US" dirty="0" smtClean="0"/>
              <a:t>Reducing Noise</a:t>
            </a:r>
          </a:p>
          <a:p>
            <a:pPr lvl="1"/>
            <a:r>
              <a:rPr lang="en-US" dirty="0" smtClean="0"/>
              <a:t>By matching Lens and PIN diode</a:t>
            </a:r>
          </a:p>
          <a:p>
            <a:pPr lvl="1"/>
            <a:r>
              <a:rPr lang="en-US" dirty="0" smtClean="0"/>
              <a:t>By lowering temperature of the system</a:t>
            </a:r>
          </a:p>
          <a:p>
            <a:pPr lvl="1"/>
            <a:r>
              <a:rPr lang="en-US" dirty="0" smtClean="0"/>
              <a:t>By Input constraint and Filtering system </a:t>
            </a:r>
            <a:r>
              <a:rPr lang="en-US" dirty="0" smtClean="0"/>
              <a:t>with</a:t>
            </a:r>
            <a:r>
              <a:rPr lang="en-US" dirty="0" smtClean="0"/>
              <a:t> </a:t>
            </a:r>
            <a:r>
              <a:rPr lang="en-US" dirty="0" smtClean="0"/>
              <a:t>External circuit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Review:</a:t>
            </a:r>
            <a:br>
              <a:rPr lang="en-US" dirty="0" smtClean="0"/>
            </a:br>
            <a:r>
              <a:rPr lang="en-US" dirty="0" smtClean="0"/>
              <a:t>specific </a:t>
            </a:r>
            <a:r>
              <a:rPr lang="en-US" dirty="0"/>
              <a:t>design requirements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2576537"/>
              </p:ext>
            </p:extLst>
          </p:nvPr>
        </p:nvGraphicFramePr>
        <p:xfrm>
          <a:off x="1297304" y="1828800"/>
          <a:ext cx="6246496" cy="4732020"/>
        </p:xfrm>
        <a:graphic>
          <a:graphicData uri="http://schemas.openxmlformats.org/drawingml/2006/table">
            <a:tbl>
              <a:tblPr firstRow="1" firstCol="1" bandRow="1">
                <a:tableStyleId>{5C22544A-7EE6-4342-B048-85BDC9FD1C3A}</a:tableStyleId>
              </a:tblPr>
              <a:tblGrid>
                <a:gridCol w="2270109"/>
                <a:gridCol w="3976387"/>
              </a:tblGrid>
              <a:tr h="249824">
                <a:tc>
                  <a:txBody>
                    <a:bodyPr/>
                    <a:lstStyle/>
                    <a:p>
                      <a:pPr marL="0" marR="0">
                        <a:lnSpc>
                          <a:spcPct val="115000"/>
                        </a:lnSpc>
                        <a:spcBef>
                          <a:spcPts val="0"/>
                        </a:spcBef>
                        <a:spcAft>
                          <a:spcPts val="0"/>
                        </a:spcAft>
                      </a:pPr>
                      <a:r>
                        <a:rPr lang="en-US" sz="1400" dirty="0">
                          <a:effectLst/>
                        </a:rPr>
                        <a:t>System</a:t>
                      </a:r>
                      <a:endParaRPr lang="en-US" sz="12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Requirements</a:t>
                      </a:r>
                      <a:endParaRPr lang="en-US" sz="1200">
                        <a:effectLst/>
                        <a:latin typeface="Calibri"/>
                        <a:ea typeface="Malgun Gothic"/>
                        <a:cs typeface="Times New Roman"/>
                      </a:endParaRPr>
                    </a:p>
                  </a:txBody>
                  <a:tcPr marL="68580" marR="68580" marT="0" marB="0"/>
                </a:tc>
              </a:tr>
              <a:tr h="1983958">
                <a:tc>
                  <a:txBody>
                    <a:bodyPr/>
                    <a:lstStyle/>
                    <a:p>
                      <a:pPr marL="0" marR="0">
                        <a:lnSpc>
                          <a:spcPct val="115000"/>
                        </a:lnSpc>
                        <a:spcBef>
                          <a:spcPts val="0"/>
                        </a:spcBef>
                        <a:spcAft>
                          <a:spcPts val="0"/>
                        </a:spcAft>
                      </a:pPr>
                      <a:r>
                        <a:rPr lang="en-US" sz="1400">
                          <a:effectLst/>
                        </a:rPr>
                        <a:t>Electrical System</a:t>
                      </a:r>
                      <a:endParaRPr lang="en-US" sz="12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400" dirty="0">
                          <a:effectLst/>
                        </a:rPr>
                        <a:t>PIN Diode</a:t>
                      </a:r>
                      <a:endParaRPr lang="en-US" sz="1200" dirty="0">
                        <a:effectLst/>
                      </a:endParaRPr>
                    </a:p>
                    <a:p>
                      <a:pPr marL="800100" marR="0" lvl="1" indent="-342900">
                        <a:lnSpc>
                          <a:spcPct val="115000"/>
                        </a:lnSpc>
                        <a:spcBef>
                          <a:spcPts val="0"/>
                        </a:spcBef>
                        <a:spcAft>
                          <a:spcPts val="0"/>
                        </a:spcAft>
                        <a:buFont typeface="Calibri"/>
                        <a:buChar char="-"/>
                        <a:tabLst>
                          <a:tab pos="228600" algn="l"/>
                          <a:tab pos="457200" algn="l"/>
                        </a:tabLst>
                      </a:pPr>
                      <a:r>
                        <a:rPr lang="en-US" sz="1400" dirty="0" err="1">
                          <a:effectLst/>
                        </a:rPr>
                        <a:t>Responsivity</a:t>
                      </a:r>
                      <a:r>
                        <a:rPr lang="en-US" sz="1400" dirty="0">
                          <a:effectLst/>
                        </a:rPr>
                        <a:t> at 600nm light beam</a:t>
                      </a:r>
                      <a:endParaRPr lang="en-US" sz="1200" dirty="0">
                        <a:effectLst/>
                      </a:endParaRPr>
                    </a:p>
                    <a:p>
                      <a:pPr marL="800100" marR="0" lvl="1" indent="-342900">
                        <a:lnSpc>
                          <a:spcPct val="115000"/>
                        </a:lnSpc>
                        <a:spcBef>
                          <a:spcPts val="0"/>
                        </a:spcBef>
                        <a:spcAft>
                          <a:spcPts val="0"/>
                        </a:spcAft>
                        <a:buFont typeface="Calibri"/>
                        <a:buChar char="-"/>
                        <a:tabLst>
                          <a:tab pos="228600" algn="l"/>
                          <a:tab pos="457200" algn="l"/>
                        </a:tabLst>
                      </a:pPr>
                      <a:r>
                        <a:rPr lang="en-US" sz="1400" dirty="0">
                          <a:effectLst/>
                        </a:rPr>
                        <a:t>Low Noise</a:t>
                      </a:r>
                      <a:endParaRPr lang="en-US" sz="1200" dirty="0">
                        <a:effectLst/>
                      </a:endParaRPr>
                    </a:p>
                    <a:p>
                      <a:pPr marL="800100" marR="0" lvl="1" indent="-342900">
                        <a:lnSpc>
                          <a:spcPct val="115000"/>
                        </a:lnSpc>
                        <a:spcBef>
                          <a:spcPts val="0"/>
                        </a:spcBef>
                        <a:spcAft>
                          <a:spcPts val="0"/>
                        </a:spcAft>
                        <a:buFont typeface="Calibri"/>
                        <a:buChar char="-"/>
                        <a:tabLst>
                          <a:tab pos="228600" algn="l"/>
                          <a:tab pos="457200" algn="l"/>
                        </a:tabLst>
                      </a:pPr>
                      <a:r>
                        <a:rPr lang="en-US" sz="1400" dirty="0">
                          <a:effectLst/>
                        </a:rPr>
                        <a:t>Wide Operational Temperature range</a:t>
                      </a:r>
                      <a:endParaRPr lang="en-US" sz="1200" dirty="0">
                        <a:effectLst/>
                      </a:endParaRPr>
                    </a:p>
                    <a:p>
                      <a:pPr marL="800100" marR="0" lvl="1" indent="-342900">
                        <a:lnSpc>
                          <a:spcPct val="115000"/>
                        </a:lnSpc>
                        <a:spcBef>
                          <a:spcPts val="0"/>
                        </a:spcBef>
                        <a:spcAft>
                          <a:spcPts val="0"/>
                        </a:spcAft>
                        <a:buFont typeface="Calibri"/>
                        <a:buChar char="-"/>
                        <a:tabLst>
                          <a:tab pos="228600" algn="l"/>
                          <a:tab pos="457200" algn="l"/>
                        </a:tabLst>
                      </a:pPr>
                      <a:r>
                        <a:rPr lang="en-US" sz="1400" dirty="0">
                          <a:effectLst/>
                        </a:rPr>
                        <a:t>Minimized Active Area</a:t>
                      </a:r>
                      <a:endParaRPr lang="en-US" sz="1200" dirty="0">
                        <a:effectLst/>
                      </a:endParaRPr>
                    </a:p>
                    <a:p>
                      <a:pPr marL="342900" marR="0" lvl="0" indent="-342900">
                        <a:lnSpc>
                          <a:spcPct val="115000"/>
                        </a:lnSpc>
                        <a:spcBef>
                          <a:spcPts val="0"/>
                        </a:spcBef>
                        <a:spcAft>
                          <a:spcPts val="0"/>
                        </a:spcAft>
                        <a:buFont typeface="Symbol"/>
                        <a:buChar char=""/>
                        <a:tabLst>
                          <a:tab pos="228600" algn="l"/>
                        </a:tabLst>
                      </a:pPr>
                      <a:r>
                        <a:rPr lang="en-US" sz="1400" dirty="0" err="1">
                          <a:effectLst/>
                        </a:rPr>
                        <a:t>Bandpass</a:t>
                      </a:r>
                      <a:r>
                        <a:rPr lang="en-US" sz="1400" dirty="0">
                          <a:effectLst/>
                        </a:rPr>
                        <a:t> Filter of 5 kHz to 10 kHz</a:t>
                      </a:r>
                      <a:endParaRPr lang="en-US" sz="1200" dirty="0">
                        <a:effectLst/>
                      </a:endParaRPr>
                    </a:p>
                    <a:p>
                      <a:pPr marL="342900" marR="0" lvl="0" indent="-342900">
                        <a:lnSpc>
                          <a:spcPct val="115000"/>
                        </a:lnSpc>
                        <a:spcBef>
                          <a:spcPts val="0"/>
                        </a:spcBef>
                        <a:spcAft>
                          <a:spcPts val="0"/>
                        </a:spcAft>
                        <a:buFont typeface="Symbol"/>
                        <a:buChar char=""/>
                        <a:tabLst>
                          <a:tab pos="228600" algn="l"/>
                        </a:tabLst>
                      </a:pPr>
                      <a:r>
                        <a:rPr lang="en-US" sz="1400" dirty="0">
                          <a:effectLst/>
                        </a:rPr>
                        <a:t>Amplifier with a gain of 100 or larger</a:t>
                      </a:r>
                      <a:endParaRPr lang="en-US" sz="1200" dirty="0">
                        <a:effectLst/>
                      </a:endParaRPr>
                    </a:p>
                    <a:p>
                      <a:pPr marL="342900" marR="0" lvl="0" indent="-342900">
                        <a:lnSpc>
                          <a:spcPct val="115000"/>
                        </a:lnSpc>
                        <a:spcBef>
                          <a:spcPts val="0"/>
                        </a:spcBef>
                        <a:spcAft>
                          <a:spcPts val="0"/>
                        </a:spcAft>
                        <a:buFont typeface="Symbol"/>
                        <a:buChar char=""/>
                        <a:tabLst>
                          <a:tab pos="228600" algn="l"/>
                        </a:tabLst>
                      </a:pPr>
                      <a:r>
                        <a:rPr lang="en-US" sz="1400" dirty="0">
                          <a:effectLst/>
                        </a:rPr>
                        <a:t>Attach the system next to the SM1 adaptor</a:t>
                      </a:r>
                      <a:endParaRPr lang="en-US" sz="1200" dirty="0">
                        <a:effectLst/>
                        <a:latin typeface="Calibri"/>
                        <a:ea typeface="Calibri"/>
                        <a:cs typeface="Times New Roman"/>
                      </a:endParaRPr>
                    </a:p>
                  </a:txBody>
                  <a:tcPr marL="68580" marR="68580" marT="0" marB="0"/>
                </a:tc>
              </a:tr>
              <a:tr h="999295">
                <a:tc>
                  <a:txBody>
                    <a:bodyPr/>
                    <a:lstStyle/>
                    <a:p>
                      <a:pPr marL="0" marR="0">
                        <a:lnSpc>
                          <a:spcPct val="115000"/>
                        </a:lnSpc>
                        <a:spcBef>
                          <a:spcPts val="0"/>
                        </a:spcBef>
                        <a:spcAft>
                          <a:spcPts val="0"/>
                        </a:spcAft>
                      </a:pPr>
                      <a:r>
                        <a:rPr lang="en-US" sz="1400" dirty="0" smtClean="0">
                          <a:effectLst/>
                        </a:rPr>
                        <a:t>Cooling </a:t>
                      </a:r>
                      <a:r>
                        <a:rPr lang="en-US" sz="1400" dirty="0">
                          <a:effectLst/>
                        </a:rPr>
                        <a:t>System</a:t>
                      </a:r>
                      <a:endParaRPr lang="en-US" sz="1200" dirty="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400" dirty="0" err="1">
                          <a:effectLst/>
                        </a:rPr>
                        <a:t>Peltier</a:t>
                      </a:r>
                      <a:r>
                        <a:rPr lang="en-US" sz="1400" dirty="0">
                          <a:effectLst/>
                        </a:rPr>
                        <a:t> or other cooling method to cool PIN diode to optimal temperature (typically around  -20 degrees Celsius).</a:t>
                      </a:r>
                      <a:endParaRPr lang="en-US" sz="1200" dirty="0">
                        <a:effectLst/>
                      </a:endParaRPr>
                    </a:p>
                    <a:p>
                      <a:pPr marL="342900" marR="0" lvl="0" indent="-342900">
                        <a:lnSpc>
                          <a:spcPct val="115000"/>
                        </a:lnSpc>
                        <a:spcBef>
                          <a:spcPts val="0"/>
                        </a:spcBef>
                        <a:spcAft>
                          <a:spcPts val="0"/>
                        </a:spcAft>
                        <a:buFont typeface="Symbol"/>
                        <a:buChar char=""/>
                        <a:tabLst>
                          <a:tab pos="228600" algn="l"/>
                        </a:tabLst>
                      </a:pPr>
                      <a:r>
                        <a:rPr lang="en-US" sz="1400" dirty="0">
                          <a:effectLst/>
                        </a:rPr>
                        <a:t>Cooling system must fit client’s Sm1 </a:t>
                      </a:r>
                      <a:r>
                        <a:rPr lang="en-US" sz="1400" dirty="0" smtClean="0">
                          <a:effectLst/>
                        </a:rPr>
                        <a:t>Adaptor.</a:t>
                      </a:r>
                    </a:p>
                  </a:txBody>
                  <a:tcPr marL="68580" marR="68580" marT="0" marB="0"/>
                </a:tc>
              </a:tr>
              <a:tr h="1249119">
                <a:tc>
                  <a:txBody>
                    <a:bodyPr/>
                    <a:lstStyle/>
                    <a:p>
                      <a:pPr marL="0" marR="0">
                        <a:lnSpc>
                          <a:spcPct val="115000"/>
                        </a:lnSpc>
                        <a:spcBef>
                          <a:spcPts val="0"/>
                        </a:spcBef>
                        <a:spcAft>
                          <a:spcPts val="0"/>
                        </a:spcAft>
                      </a:pPr>
                      <a:r>
                        <a:rPr lang="en-US" sz="1400">
                          <a:effectLst/>
                        </a:rPr>
                        <a:t>Light Focusing System</a:t>
                      </a:r>
                      <a:endParaRPr lang="en-US" sz="12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400" dirty="0">
                          <a:effectLst/>
                        </a:rPr>
                        <a:t>Achromatic doublet lens</a:t>
                      </a:r>
                      <a:endParaRPr lang="en-US" sz="1200" dirty="0">
                        <a:effectLst/>
                      </a:endParaRPr>
                    </a:p>
                    <a:p>
                      <a:pPr marL="342900" marR="0" lvl="0" indent="-342900">
                        <a:lnSpc>
                          <a:spcPct val="115000"/>
                        </a:lnSpc>
                        <a:spcBef>
                          <a:spcPts val="0"/>
                        </a:spcBef>
                        <a:spcAft>
                          <a:spcPts val="0"/>
                        </a:spcAft>
                        <a:buFont typeface="Symbol"/>
                        <a:buChar char=""/>
                        <a:tabLst>
                          <a:tab pos="228600" algn="l"/>
                          <a:tab pos="457200" algn="l"/>
                        </a:tabLst>
                      </a:pPr>
                      <a:r>
                        <a:rPr lang="en-US" sz="1400" dirty="0">
                          <a:effectLst/>
                        </a:rPr>
                        <a:t>Known diameter = 25mm</a:t>
                      </a:r>
                      <a:endParaRPr lang="en-US" sz="1200" dirty="0">
                        <a:effectLst/>
                      </a:endParaRPr>
                    </a:p>
                    <a:p>
                      <a:pPr marL="342900" marR="0" lvl="0" indent="-342900">
                        <a:lnSpc>
                          <a:spcPct val="115000"/>
                        </a:lnSpc>
                        <a:spcBef>
                          <a:spcPts val="0"/>
                        </a:spcBef>
                        <a:spcAft>
                          <a:spcPts val="0"/>
                        </a:spcAft>
                        <a:buFont typeface="Symbol"/>
                        <a:buChar char=""/>
                        <a:tabLst>
                          <a:tab pos="228600" algn="l"/>
                          <a:tab pos="457200" algn="l"/>
                        </a:tabLst>
                      </a:pPr>
                      <a:r>
                        <a:rPr lang="en-US" sz="1400" dirty="0">
                          <a:effectLst/>
                        </a:rPr>
                        <a:t>Minimized focal length</a:t>
                      </a:r>
                      <a:endParaRPr lang="en-US" sz="1200" dirty="0">
                        <a:effectLst/>
                      </a:endParaRPr>
                    </a:p>
                    <a:p>
                      <a:pPr marL="342900" marR="0" lvl="0" indent="-342900">
                        <a:lnSpc>
                          <a:spcPct val="115000"/>
                        </a:lnSpc>
                        <a:spcBef>
                          <a:spcPts val="0"/>
                        </a:spcBef>
                        <a:spcAft>
                          <a:spcPts val="0"/>
                        </a:spcAft>
                        <a:buFont typeface="Symbol"/>
                        <a:buChar char=""/>
                        <a:tabLst>
                          <a:tab pos="228600" algn="l"/>
                          <a:tab pos="457200" algn="l"/>
                        </a:tabLst>
                      </a:pPr>
                      <a:r>
                        <a:rPr lang="en-US" sz="1400" dirty="0">
                          <a:effectLst/>
                        </a:rPr>
                        <a:t>Focus to diffraction limited spot</a:t>
                      </a:r>
                      <a:endParaRPr lang="en-US" sz="1200" dirty="0">
                        <a:effectLst/>
                      </a:endParaRPr>
                    </a:p>
                    <a:p>
                      <a:pPr marL="342900" marR="0" lvl="0" indent="-342900">
                        <a:lnSpc>
                          <a:spcPct val="115000"/>
                        </a:lnSpc>
                        <a:spcBef>
                          <a:spcPts val="0"/>
                        </a:spcBef>
                        <a:spcAft>
                          <a:spcPts val="0"/>
                        </a:spcAft>
                        <a:buFont typeface="Symbol"/>
                        <a:buChar char=""/>
                        <a:tabLst>
                          <a:tab pos="228600" algn="l"/>
                        </a:tabLst>
                      </a:pPr>
                      <a:r>
                        <a:rPr lang="en-US" sz="1400" dirty="0">
                          <a:effectLst/>
                        </a:rPr>
                        <a:t>Minimize optical aberrations</a:t>
                      </a:r>
                      <a:endParaRPr lang="en-US" sz="1200" dirty="0">
                        <a:effectLst/>
                        <a:latin typeface="Calibri"/>
                        <a:ea typeface="Calibri"/>
                        <a:cs typeface="Times New Roman"/>
                      </a:endParaRPr>
                    </a:p>
                  </a:txBody>
                  <a:tcPr marL="68580" marR="68580" marT="0" marB="0"/>
                </a:tc>
              </a:tr>
              <a:tr h="249824">
                <a:tc>
                  <a:txBody>
                    <a:bodyPr/>
                    <a:lstStyle/>
                    <a:p>
                      <a:pPr marL="0" marR="0">
                        <a:lnSpc>
                          <a:spcPct val="115000"/>
                        </a:lnSpc>
                        <a:spcBef>
                          <a:spcPts val="0"/>
                        </a:spcBef>
                        <a:spcAft>
                          <a:spcPts val="0"/>
                        </a:spcAft>
                      </a:pPr>
                      <a:r>
                        <a:rPr lang="en-US" sz="1400">
                          <a:effectLst/>
                        </a:rPr>
                        <a:t>Cost</a:t>
                      </a:r>
                      <a:endParaRPr lang="en-US" sz="1200">
                        <a:effectLst/>
                        <a:latin typeface="Calibri"/>
                        <a:ea typeface="Malgun Gothic"/>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228600" algn="l"/>
                        </a:tabLst>
                      </a:pPr>
                      <a:r>
                        <a:rPr lang="en-US" sz="1400" dirty="0">
                          <a:effectLst/>
                        </a:rPr>
                        <a:t>1000$</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09750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Light Focusing System cont’d</a:t>
            </a:r>
          </a:p>
        </p:txBody>
      </p:sp>
      <p:sp>
        <p:nvSpPr>
          <p:cNvPr id="3" name="Content Placeholder 2"/>
          <p:cNvSpPr>
            <a:spLocks noGrp="1"/>
          </p:cNvSpPr>
          <p:nvPr>
            <p:ph idx="1"/>
          </p:nvPr>
        </p:nvSpPr>
        <p:spPr/>
        <p:txBody>
          <a:bodyPr/>
          <a:lstStyle/>
          <a:p>
            <a:r>
              <a:rPr lang="en-US" dirty="0" smtClean="0"/>
              <a:t>Chosen solution: Achromatic Doublet Lens</a:t>
            </a:r>
          </a:p>
          <a:p>
            <a:endParaRPr lang="en-US" dirty="0"/>
          </a:p>
          <a:p>
            <a:endParaRPr lang="en-US" dirty="0"/>
          </a:p>
        </p:txBody>
      </p:sp>
      <p:pic>
        <p:nvPicPr>
          <p:cNvPr id="4" name="Picture 3" descr="http://www.cartage.org.lb/en/themes/sciences/physics/optics/Optical/Lens/ach.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667000"/>
            <a:ext cx="3508375" cy="2496820"/>
          </a:xfrm>
          <a:prstGeom prst="rect">
            <a:avLst/>
          </a:prstGeom>
          <a:noFill/>
          <a:ln>
            <a:noFill/>
          </a:ln>
        </p:spPr>
      </p:pic>
    </p:spTree>
    <p:extLst>
      <p:ext uri="{BB962C8B-B14F-4D97-AF65-F5344CB8AC3E}">
        <p14:creationId xmlns:p14="http://schemas.microsoft.com/office/powerpoint/2010/main" val="1871777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Lens Specifications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739187"/>
              </p:ext>
            </p:extLst>
          </p:nvPr>
        </p:nvGraphicFramePr>
        <p:xfrm>
          <a:off x="762000" y="1447796"/>
          <a:ext cx="4724400" cy="4419606"/>
        </p:xfrm>
        <a:graphic>
          <a:graphicData uri="http://schemas.openxmlformats.org/drawingml/2006/table">
            <a:tbl>
              <a:tblPr firstRow="1" firstCol="1" bandRow="1">
                <a:tableStyleId>{5C22544A-7EE6-4342-B048-85BDC9FD1C3A}</a:tableStyleId>
              </a:tblPr>
              <a:tblGrid>
                <a:gridCol w="2657426"/>
                <a:gridCol w="689520"/>
                <a:gridCol w="688727"/>
                <a:gridCol w="688727"/>
              </a:tblGrid>
              <a:tr h="555341">
                <a:tc>
                  <a:txBody>
                    <a:bodyPr/>
                    <a:lstStyle/>
                    <a:p>
                      <a:pPr marL="0" marR="0" algn="ctr">
                        <a:lnSpc>
                          <a:spcPct val="115000"/>
                        </a:lnSpc>
                        <a:spcBef>
                          <a:spcPts val="0"/>
                        </a:spcBef>
                        <a:spcAft>
                          <a:spcPts val="0"/>
                        </a:spcAft>
                      </a:pPr>
                      <a:r>
                        <a:rPr lang="en-US" sz="1200" dirty="0">
                          <a:effectLst/>
                        </a:rPr>
                        <a:t>Product Used in Design</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Malgun Gothic"/>
                        <a:cs typeface="Arial"/>
                      </a:endParaRPr>
                    </a:p>
                  </a:txBody>
                  <a:tcPr marL="73025" marR="73025" marT="0" marB="0"/>
                </a:tc>
                <a:tc gridSpan="3">
                  <a:txBody>
                    <a:bodyPr/>
                    <a:lstStyle/>
                    <a:p>
                      <a:pPr marL="0" marR="0" algn="ctr">
                        <a:lnSpc>
                          <a:spcPct val="115000"/>
                        </a:lnSpc>
                        <a:spcBef>
                          <a:spcPts val="0"/>
                        </a:spcBef>
                        <a:spcAft>
                          <a:spcPts val="0"/>
                        </a:spcAft>
                      </a:pPr>
                      <a:r>
                        <a:rPr lang="en-US" sz="1200" dirty="0" smtClean="0">
                          <a:effectLst/>
                          <a:latin typeface="+mn-lt"/>
                          <a:ea typeface="+mn-ea"/>
                          <a:cs typeface="+mn-cs"/>
                        </a:rPr>
                        <a:t>Achromatic</a:t>
                      </a:r>
                      <a:r>
                        <a:rPr lang="en-US" sz="1200" baseline="0" dirty="0" smtClean="0">
                          <a:effectLst/>
                          <a:latin typeface="+mn-lt"/>
                          <a:ea typeface="+mn-ea"/>
                          <a:cs typeface="+mn-cs"/>
                        </a:rPr>
                        <a:t> Doublet Lens</a:t>
                      </a:r>
                      <a:endParaRPr lang="en-US" sz="1100" dirty="0">
                        <a:effectLst/>
                        <a:latin typeface="Calibri"/>
                        <a:ea typeface="Malgun Gothic"/>
                        <a:cs typeface="Arial"/>
                      </a:endParaRPr>
                    </a:p>
                  </a:txBody>
                  <a:tcPr marL="73025" marR="73025" marT="0" marB="0"/>
                </a:tc>
                <a:tc hMerge="1">
                  <a:txBody>
                    <a:bodyPr/>
                    <a:lstStyle/>
                    <a:p>
                      <a:endParaRPr lang="en-US"/>
                    </a:p>
                  </a:txBody>
                  <a:tcPr/>
                </a:tc>
                <a:tc hMerge="1">
                  <a:txBody>
                    <a:bodyPr/>
                    <a:lstStyle/>
                    <a:p>
                      <a:endParaRPr lang="en-US"/>
                    </a:p>
                  </a:txBody>
                  <a:tcPr/>
                </a:tc>
              </a:tr>
              <a:tr h="809873">
                <a:tc>
                  <a:txBody>
                    <a:bodyPr/>
                    <a:lstStyle/>
                    <a:p>
                      <a:pPr marL="0" marR="0" algn="ctr">
                        <a:lnSpc>
                          <a:spcPct val="115000"/>
                        </a:lnSpc>
                        <a:spcBef>
                          <a:spcPts val="0"/>
                        </a:spcBef>
                        <a:spcAft>
                          <a:spcPts val="0"/>
                        </a:spcAft>
                      </a:pPr>
                      <a:r>
                        <a:rPr lang="en-US" sz="1200">
                          <a:effectLst/>
                        </a:rPr>
                        <a:t>Manufacturer</a:t>
                      </a:r>
                      <a:endParaRPr lang="en-US" sz="1100">
                        <a:effectLst/>
                        <a:latin typeface="Calibri"/>
                        <a:ea typeface="Malgun Gothic"/>
                        <a:cs typeface="Arial"/>
                      </a:endParaRPr>
                    </a:p>
                  </a:txBody>
                  <a:tcPr marL="73025" marR="73025" marT="0" marB="0"/>
                </a:tc>
                <a:tc gridSpan="3">
                  <a:txBody>
                    <a:bodyPr/>
                    <a:lstStyle/>
                    <a:p>
                      <a:pPr marL="0" marR="0" algn="ctr">
                        <a:lnSpc>
                          <a:spcPct val="115000"/>
                        </a:lnSpc>
                        <a:spcBef>
                          <a:spcPts val="0"/>
                        </a:spcBef>
                        <a:spcAft>
                          <a:spcPts val="0"/>
                        </a:spcAft>
                      </a:pPr>
                      <a:r>
                        <a:rPr lang="en-US" sz="1200">
                          <a:effectLst/>
                        </a:rPr>
                        <a:t>Thor Labs</a:t>
                      </a:r>
                      <a:endParaRPr lang="en-US" sz="1100">
                        <a:effectLst/>
                      </a:endParaRPr>
                    </a:p>
                    <a:p>
                      <a:pPr marL="0" marR="0" algn="ctr">
                        <a:lnSpc>
                          <a:spcPct val="115000"/>
                        </a:lnSpc>
                        <a:spcBef>
                          <a:spcPts val="0"/>
                        </a:spcBef>
                        <a:spcAft>
                          <a:spcPts val="0"/>
                        </a:spcAft>
                      </a:pPr>
                      <a:r>
                        <a:rPr lang="en-US" sz="1200">
                          <a:effectLst/>
                        </a:rPr>
                        <a:t>Phone: (973) 579-7227</a:t>
                      </a:r>
                      <a:endParaRPr lang="en-US" sz="1100">
                        <a:effectLst/>
                      </a:endParaRPr>
                    </a:p>
                    <a:p>
                      <a:pPr marL="0" marR="0" algn="ctr">
                        <a:lnSpc>
                          <a:spcPct val="115000"/>
                        </a:lnSpc>
                        <a:spcBef>
                          <a:spcPts val="0"/>
                        </a:spcBef>
                        <a:spcAft>
                          <a:spcPts val="0"/>
                        </a:spcAft>
                      </a:pPr>
                      <a:r>
                        <a:rPr lang="en-US" sz="1100">
                          <a:effectLst/>
                        </a:rPr>
                        <a:t>www.thorlabs.com/</a:t>
                      </a:r>
                      <a:endParaRPr lang="en-US" sz="1100">
                        <a:effectLst/>
                        <a:latin typeface="Calibri"/>
                        <a:ea typeface="Malgun Gothic"/>
                        <a:cs typeface="Arial"/>
                      </a:endParaRPr>
                    </a:p>
                  </a:txBody>
                  <a:tcPr marL="73025" marR="73025" marT="0" marB="0"/>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Centration (arcmin)</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&lt;3</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Clear Aperture (% of diameter)</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&gt;90</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Design Diameter (mm)</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25.4</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Design Wavelength (nm)</a:t>
                      </a:r>
                      <a:endParaRPr lang="en-US" sz="1100">
                        <a:effectLst/>
                        <a:latin typeface="Calibri"/>
                        <a:ea typeface="Malgun Gothic"/>
                        <a:cs typeface="Arial"/>
                      </a:endParaRPr>
                    </a:p>
                  </a:txBody>
                  <a:tcPr marL="73025" marR="73025" marT="0" marB="0" anchor="ctr"/>
                </a:tc>
                <a:tc>
                  <a:txBody>
                    <a:bodyPr/>
                    <a:lstStyle/>
                    <a:p>
                      <a:pPr marL="0" marR="0" algn="ctr">
                        <a:lnSpc>
                          <a:spcPct val="115000"/>
                        </a:lnSpc>
                        <a:spcBef>
                          <a:spcPts val="0"/>
                        </a:spcBef>
                        <a:spcAft>
                          <a:spcPts val="0"/>
                        </a:spcAft>
                      </a:pPr>
                      <a:r>
                        <a:rPr lang="en-US" sz="1200">
                          <a:effectLst/>
                        </a:rPr>
                        <a:t>486.1</a:t>
                      </a:r>
                      <a:endParaRPr lang="en-US" sz="1100">
                        <a:effectLst/>
                        <a:latin typeface="Calibri"/>
                        <a:ea typeface="Malgun Gothic"/>
                        <a:cs typeface="Arial"/>
                      </a:endParaRPr>
                    </a:p>
                  </a:txBody>
                  <a:tcPr marL="73025" marR="73025" marT="0" marB="0" anchor="ctr"/>
                </a:tc>
                <a:tc>
                  <a:txBody>
                    <a:bodyPr/>
                    <a:lstStyle/>
                    <a:p>
                      <a:pPr marL="0" marR="0" algn="ctr">
                        <a:lnSpc>
                          <a:spcPct val="115000"/>
                        </a:lnSpc>
                        <a:spcBef>
                          <a:spcPts val="0"/>
                        </a:spcBef>
                        <a:spcAft>
                          <a:spcPts val="0"/>
                        </a:spcAft>
                      </a:pPr>
                      <a:r>
                        <a:rPr lang="en-US" sz="1200">
                          <a:effectLst/>
                        </a:rPr>
                        <a:t>587.6</a:t>
                      </a:r>
                      <a:endParaRPr lang="en-US" sz="1100">
                        <a:effectLst/>
                        <a:latin typeface="Calibri"/>
                        <a:ea typeface="Malgun Gothic"/>
                        <a:cs typeface="Arial"/>
                      </a:endParaRPr>
                    </a:p>
                  </a:txBody>
                  <a:tcPr marL="73025" marR="73025" marT="0" marB="0" anchor="ctr"/>
                </a:tc>
                <a:tc>
                  <a:txBody>
                    <a:bodyPr/>
                    <a:lstStyle/>
                    <a:p>
                      <a:pPr marL="0" marR="0" algn="ctr">
                        <a:lnSpc>
                          <a:spcPct val="115000"/>
                        </a:lnSpc>
                        <a:spcBef>
                          <a:spcPts val="0"/>
                        </a:spcBef>
                        <a:spcAft>
                          <a:spcPts val="0"/>
                        </a:spcAft>
                      </a:pPr>
                      <a:r>
                        <a:rPr lang="en-US" sz="1200">
                          <a:effectLst/>
                        </a:rPr>
                        <a:t>656.3</a:t>
                      </a:r>
                      <a:endParaRPr lang="en-US" sz="1100">
                        <a:effectLst/>
                        <a:latin typeface="Calibri"/>
                        <a:ea typeface="Malgun Gothic"/>
                        <a:cs typeface="Arial"/>
                      </a:endParaRPr>
                    </a:p>
                  </a:txBody>
                  <a:tcPr marL="73025" marR="73025" marT="0" marB="0" anchor="ctr"/>
                </a:tc>
              </a:tr>
              <a:tr h="277672">
                <a:tc>
                  <a:txBody>
                    <a:bodyPr/>
                    <a:lstStyle/>
                    <a:p>
                      <a:pPr marL="0" marR="0" algn="ctr">
                        <a:lnSpc>
                          <a:spcPct val="115000"/>
                        </a:lnSpc>
                        <a:spcBef>
                          <a:spcPts val="0"/>
                        </a:spcBef>
                        <a:spcAft>
                          <a:spcPts val="0"/>
                        </a:spcAft>
                      </a:pPr>
                      <a:r>
                        <a:rPr lang="en-US" sz="1200">
                          <a:effectLst/>
                        </a:rPr>
                        <a:t>Diameter Tolerance (mm)</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+0.0/-0.1</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Focal Length (mm)</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30</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Surface Quality</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40-20 Scratch-Dig</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Thickness Tolerance (mm)</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±0.15</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Weight (kg)</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0.04</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Cost ($)</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a:effectLst/>
                        </a:rPr>
                        <a:t>77.00</a:t>
                      </a:r>
                      <a:endParaRPr lang="en-US" sz="110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r h="277672">
                <a:tc>
                  <a:txBody>
                    <a:bodyPr/>
                    <a:lstStyle/>
                    <a:p>
                      <a:pPr marL="0" marR="0" algn="ctr">
                        <a:lnSpc>
                          <a:spcPct val="115000"/>
                        </a:lnSpc>
                        <a:spcBef>
                          <a:spcPts val="0"/>
                        </a:spcBef>
                        <a:spcAft>
                          <a:spcPts val="0"/>
                        </a:spcAft>
                      </a:pPr>
                      <a:r>
                        <a:rPr lang="en-US" sz="1200">
                          <a:effectLst/>
                        </a:rPr>
                        <a:t>Ground Shipping – 1 week ($)</a:t>
                      </a:r>
                      <a:endParaRPr lang="en-US" sz="1100">
                        <a:effectLst/>
                        <a:latin typeface="Calibri"/>
                        <a:ea typeface="Malgun Gothic"/>
                        <a:cs typeface="Arial"/>
                      </a:endParaRPr>
                    </a:p>
                  </a:txBody>
                  <a:tcPr marL="73025" marR="73025" marT="0" marB="0" anchor="ctr"/>
                </a:tc>
                <a:tc gridSpan="3">
                  <a:txBody>
                    <a:bodyPr/>
                    <a:lstStyle/>
                    <a:p>
                      <a:pPr marL="0" marR="0" algn="ctr">
                        <a:lnSpc>
                          <a:spcPct val="115000"/>
                        </a:lnSpc>
                        <a:spcBef>
                          <a:spcPts val="0"/>
                        </a:spcBef>
                        <a:spcAft>
                          <a:spcPts val="0"/>
                        </a:spcAft>
                      </a:pPr>
                      <a:r>
                        <a:rPr lang="en-US" sz="1200" dirty="0">
                          <a:effectLst/>
                        </a:rPr>
                        <a:t>8.75</a:t>
                      </a:r>
                      <a:endParaRPr lang="en-US" sz="1100" dirty="0">
                        <a:effectLst/>
                        <a:latin typeface="Calibri"/>
                        <a:ea typeface="Malgun Gothic"/>
                        <a:cs typeface="Arial"/>
                      </a:endParaRPr>
                    </a:p>
                  </a:txBody>
                  <a:tcPr marL="73025" marR="73025" marT="0" marB="0" anchor="ctr"/>
                </a:tc>
                <a:tc hMerge="1">
                  <a:txBody>
                    <a:bodyPr/>
                    <a:lstStyle/>
                    <a:p>
                      <a:endParaRPr lang="en-US"/>
                    </a:p>
                  </a:txBody>
                  <a:tcPr/>
                </a:tc>
                <a:tc hMerge="1">
                  <a:txBody>
                    <a:bodyPr/>
                    <a:lstStyle/>
                    <a:p>
                      <a:endParaRPr lang="en-US"/>
                    </a:p>
                  </a:txBody>
                  <a:tcPr/>
                </a:tc>
              </a:tr>
            </a:tbl>
          </a:graphicData>
        </a:graphic>
      </p:graphicFrame>
      <p:pic>
        <p:nvPicPr>
          <p:cNvPr id="5" name="Picture 4" descr="\\warehouse.cec.wustl.edu\home\links\dk14\winprofile\Desktop\12fall\senior design\final paper\design.JPG"/>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362200"/>
            <a:ext cx="2188030" cy="2667000"/>
          </a:xfrm>
          <a:prstGeom prst="rect">
            <a:avLst/>
          </a:prstGeom>
          <a:noFill/>
          <a:ln>
            <a:noFill/>
          </a:ln>
        </p:spPr>
      </p:pic>
    </p:spTree>
    <p:extLst>
      <p:ext uri="{BB962C8B-B14F-4D97-AF65-F5344CB8AC3E}">
        <p14:creationId xmlns:p14="http://schemas.microsoft.com/office/powerpoint/2010/main" val="1701866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Lens Assembly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4086449"/>
              </p:ext>
            </p:extLst>
          </p:nvPr>
        </p:nvGraphicFramePr>
        <p:xfrm>
          <a:off x="381000" y="1600200"/>
          <a:ext cx="5638800" cy="2566670"/>
        </p:xfrm>
        <a:graphic>
          <a:graphicData uri="http://schemas.openxmlformats.org/drawingml/2006/table">
            <a:tbl>
              <a:tblPr firstRow="1" firstCol="1" bandRow="1">
                <a:tableStyleId>{5C22544A-7EE6-4342-B048-85BDC9FD1C3A}</a:tableStyleId>
              </a:tblPr>
              <a:tblGrid>
                <a:gridCol w="2819400"/>
                <a:gridCol w="2819400"/>
              </a:tblGrid>
              <a:tr h="135255">
                <a:tc>
                  <a:txBody>
                    <a:bodyPr/>
                    <a:lstStyle/>
                    <a:p>
                      <a:pPr marL="0" marR="0" algn="ctr">
                        <a:lnSpc>
                          <a:spcPct val="115000"/>
                        </a:lnSpc>
                        <a:spcBef>
                          <a:spcPts val="0"/>
                        </a:spcBef>
                        <a:spcAft>
                          <a:spcPts val="0"/>
                        </a:spcAft>
                      </a:pPr>
                      <a:r>
                        <a:rPr lang="en-US" sz="1200" dirty="0">
                          <a:effectLst/>
                        </a:rPr>
                        <a:t>Product Used in Design</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C-Mount Lens Holder</a:t>
                      </a:r>
                      <a:endParaRPr lang="en-US" sz="1100">
                        <a:effectLst/>
                        <a:latin typeface="Calibri"/>
                        <a:ea typeface="Malgun Gothic"/>
                        <a:cs typeface="Arial"/>
                      </a:endParaRPr>
                    </a:p>
                  </a:txBody>
                  <a:tcPr marL="68580" marR="68580" marT="0" marB="0"/>
                </a:tc>
              </a:tr>
              <a:tr h="563880">
                <a:tc>
                  <a:txBody>
                    <a:bodyPr/>
                    <a:lstStyle/>
                    <a:p>
                      <a:pPr marL="0" marR="0" algn="ctr">
                        <a:lnSpc>
                          <a:spcPct val="115000"/>
                        </a:lnSpc>
                        <a:spcBef>
                          <a:spcPts val="0"/>
                        </a:spcBef>
                        <a:spcAft>
                          <a:spcPts val="0"/>
                        </a:spcAft>
                      </a:pPr>
                      <a:r>
                        <a:rPr lang="en-US" sz="1200">
                          <a:effectLst/>
                        </a:rPr>
                        <a:t>Manufacturer</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Thor Labs</a:t>
                      </a:r>
                      <a:endParaRPr lang="en-US" sz="1100">
                        <a:effectLst/>
                      </a:endParaRPr>
                    </a:p>
                    <a:p>
                      <a:pPr marL="0" marR="0" algn="ctr">
                        <a:lnSpc>
                          <a:spcPct val="115000"/>
                        </a:lnSpc>
                        <a:spcBef>
                          <a:spcPts val="0"/>
                        </a:spcBef>
                        <a:spcAft>
                          <a:spcPts val="0"/>
                        </a:spcAft>
                      </a:pPr>
                      <a:r>
                        <a:rPr lang="en-US" sz="1200">
                          <a:effectLst/>
                        </a:rPr>
                        <a:t>Phone: (973) 579-7227</a:t>
                      </a:r>
                      <a:endParaRPr lang="en-US" sz="1100">
                        <a:effectLst/>
                      </a:endParaRPr>
                    </a:p>
                    <a:p>
                      <a:pPr marL="0" marR="0" algn="ctr">
                        <a:lnSpc>
                          <a:spcPct val="115000"/>
                        </a:lnSpc>
                        <a:spcBef>
                          <a:spcPts val="0"/>
                        </a:spcBef>
                        <a:spcAft>
                          <a:spcPts val="0"/>
                        </a:spcAft>
                      </a:pPr>
                      <a:r>
                        <a:rPr lang="en-US" sz="1100">
                          <a:effectLst/>
                        </a:rPr>
                        <a:t>www.thorlabs.com/</a:t>
                      </a:r>
                      <a:endParaRPr lang="en-US" sz="1100">
                        <a:effectLst/>
                        <a:latin typeface="Calibri"/>
                        <a:ea typeface="Malgun Gothic"/>
                        <a:cs typeface="Arial"/>
                      </a:endParaRPr>
                    </a:p>
                  </a:txBody>
                  <a:tcPr marL="68580" marR="68580" marT="0" marB="0"/>
                </a:tc>
              </a:tr>
              <a:tr h="399415">
                <a:tc>
                  <a:txBody>
                    <a:bodyPr/>
                    <a:lstStyle/>
                    <a:p>
                      <a:pPr marL="0" marR="0" algn="ctr">
                        <a:lnSpc>
                          <a:spcPct val="115000"/>
                        </a:lnSpc>
                        <a:spcBef>
                          <a:spcPts val="0"/>
                        </a:spcBef>
                        <a:spcAft>
                          <a:spcPts val="0"/>
                        </a:spcAft>
                      </a:pPr>
                      <a:r>
                        <a:rPr lang="en-US" sz="1200">
                          <a:effectLst/>
                        </a:rPr>
                        <a:t>Price</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$27.60</a:t>
                      </a:r>
                      <a:endParaRPr lang="en-US" sz="1100" dirty="0">
                        <a:effectLst/>
                        <a:latin typeface="Calibri"/>
                        <a:ea typeface="Malgun Gothic"/>
                        <a:cs typeface="Arial"/>
                      </a:endParaRPr>
                    </a:p>
                  </a:txBody>
                  <a:tcPr marL="68580" marR="68580" marT="0" marB="0"/>
                </a:tc>
              </a:tr>
              <a:tr h="399415">
                <a:tc>
                  <a:txBody>
                    <a:bodyPr/>
                    <a:lstStyle/>
                    <a:p>
                      <a:pPr marL="0" marR="0" algn="ctr">
                        <a:lnSpc>
                          <a:spcPct val="115000"/>
                        </a:lnSpc>
                        <a:spcBef>
                          <a:spcPts val="0"/>
                        </a:spcBef>
                        <a:spcAft>
                          <a:spcPts val="0"/>
                        </a:spcAft>
                      </a:pPr>
                      <a:r>
                        <a:rPr lang="en-US" sz="1200">
                          <a:effectLst/>
                        </a:rPr>
                        <a:t>Shipping</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$ 8.75</a:t>
                      </a:r>
                      <a:endParaRPr lang="en-US" sz="1100">
                        <a:effectLst/>
                      </a:endParaRPr>
                    </a:p>
                    <a:p>
                      <a:pPr marL="0" marR="0" algn="ctr">
                        <a:lnSpc>
                          <a:spcPct val="115000"/>
                        </a:lnSpc>
                        <a:spcBef>
                          <a:spcPts val="0"/>
                        </a:spcBef>
                        <a:spcAft>
                          <a:spcPts val="0"/>
                        </a:spcAft>
                      </a:pPr>
                      <a:r>
                        <a:rPr lang="en-US" sz="1200">
                          <a:effectLst/>
                        </a:rPr>
                        <a:t>(6-9 days)</a:t>
                      </a:r>
                      <a:endParaRPr lang="en-US" sz="1100">
                        <a:effectLst/>
                        <a:latin typeface="Calibri"/>
                        <a:ea typeface="Malgun Gothic"/>
                        <a:cs typeface="Arial"/>
                      </a:endParaRPr>
                    </a:p>
                  </a:txBody>
                  <a:tcPr marL="68580" marR="68580" marT="0" marB="0"/>
                </a:tc>
              </a:tr>
              <a:tr h="502285">
                <a:tc>
                  <a:txBody>
                    <a:bodyPr/>
                    <a:lstStyle/>
                    <a:p>
                      <a:pPr marL="0" marR="0" algn="ctr">
                        <a:lnSpc>
                          <a:spcPct val="115000"/>
                        </a:lnSpc>
                        <a:spcBef>
                          <a:spcPts val="0"/>
                        </a:spcBef>
                        <a:spcAft>
                          <a:spcPts val="0"/>
                        </a:spcAft>
                      </a:pPr>
                      <a:r>
                        <a:rPr lang="en-US" sz="1200">
                          <a:effectLst/>
                        </a:rPr>
                        <a:t>Size</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Diameter = 42.164 mm</a:t>
                      </a:r>
                      <a:endParaRPr lang="en-US" sz="1100">
                        <a:effectLst/>
                      </a:endParaRPr>
                    </a:p>
                    <a:p>
                      <a:pPr marL="0" marR="0" algn="ctr">
                        <a:lnSpc>
                          <a:spcPct val="115000"/>
                        </a:lnSpc>
                        <a:spcBef>
                          <a:spcPts val="0"/>
                        </a:spcBef>
                        <a:spcAft>
                          <a:spcPts val="0"/>
                        </a:spcAft>
                      </a:pPr>
                      <a:r>
                        <a:rPr lang="en-US" sz="1200">
                          <a:effectLst/>
                        </a:rPr>
                        <a:t>Height = 9.525 mm</a:t>
                      </a:r>
                      <a:endParaRPr lang="en-US" sz="1100">
                        <a:effectLst/>
                        <a:latin typeface="Calibri"/>
                        <a:ea typeface="Malgun Gothic"/>
                        <a:cs typeface="Arial"/>
                      </a:endParaRPr>
                    </a:p>
                  </a:txBody>
                  <a:tcPr marL="68580" marR="68580" marT="0" marB="0"/>
                </a:tc>
              </a:tr>
              <a:tr h="44450">
                <a:tc>
                  <a:txBody>
                    <a:bodyPr/>
                    <a:lstStyle/>
                    <a:p>
                      <a:pPr marL="0" marR="0" algn="ctr">
                        <a:lnSpc>
                          <a:spcPct val="115000"/>
                        </a:lnSpc>
                        <a:spcBef>
                          <a:spcPts val="0"/>
                        </a:spcBef>
                        <a:spcAft>
                          <a:spcPts val="0"/>
                        </a:spcAft>
                      </a:pPr>
                      <a:r>
                        <a:rPr lang="en-US" sz="1200">
                          <a:effectLst/>
                        </a:rPr>
                        <a:t>Quantity Required</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1</a:t>
                      </a:r>
                      <a:endParaRPr lang="en-US" sz="1100" dirty="0">
                        <a:effectLst/>
                        <a:latin typeface="Calibri"/>
                        <a:ea typeface="Malgun Gothic"/>
                        <a:cs typeface="Arial"/>
                      </a:endParaRPr>
                    </a:p>
                  </a:txBody>
                  <a:tcPr marL="68580" marR="68580" marT="0" marB="0"/>
                </a:tc>
              </a:tr>
            </a:tbl>
          </a:graphicData>
        </a:graphic>
      </p:graphicFrame>
      <p:pic>
        <p:nvPicPr>
          <p:cNvPr id="5" name="Picture 4" descr="\\warehouse.cec.wustl.edu\home\links\dk14\winprofile\Desktop\12fall\senior design\final paper\CMR.JPG"/>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76400"/>
            <a:ext cx="1752600" cy="2362200"/>
          </a:xfrm>
          <a:prstGeom prst="rect">
            <a:avLst/>
          </a:prstGeom>
          <a:noFill/>
          <a:ln>
            <a:noFill/>
          </a:ln>
        </p:spPr>
      </p:pic>
      <p:sp>
        <p:nvSpPr>
          <p:cNvPr id="6" name="TextBox 5"/>
          <p:cNvSpPr txBox="1"/>
          <p:nvPr/>
        </p:nvSpPr>
        <p:spPr>
          <a:xfrm>
            <a:off x="609600" y="4953000"/>
            <a:ext cx="5181600" cy="646331"/>
          </a:xfrm>
          <a:prstGeom prst="rect">
            <a:avLst/>
          </a:prstGeom>
          <a:noFill/>
        </p:spPr>
        <p:txBody>
          <a:bodyPr wrap="square" rtlCol="0">
            <a:spAutoFit/>
          </a:bodyPr>
          <a:lstStyle/>
          <a:p>
            <a:r>
              <a:rPr lang="en-US" dirty="0" smtClean="0"/>
              <a:t>Simply insert lens into c-mount using twisting action. C-mount fits in microscope.</a:t>
            </a:r>
            <a:endParaRPr lang="en-US" dirty="0"/>
          </a:p>
        </p:txBody>
      </p:sp>
    </p:spTree>
    <p:extLst>
      <p:ext uri="{BB962C8B-B14F-4D97-AF65-F5344CB8AC3E}">
        <p14:creationId xmlns:p14="http://schemas.microsoft.com/office/powerpoint/2010/main" val="376431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Electrical System _ </a:t>
            </a:r>
            <a:br>
              <a:rPr lang="en-US" dirty="0" smtClean="0"/>
            </a:br>
            <a:r>
              <a:rPr lang="en-US" dirty="0" smtClean="0"/>
              <a:t>PIN Diode Selection</a:t>
            </a:r>
            <a:endParaRPr lang="en-US" dirty="0"/>
          </a:p>
        </p:txBody>
      </p:sp>
      <p:sp>
        <p:nvSpPr>
          <p:cNvPr id="3" name="Content Placeholder 2"/>
          <p:cNvSpPr>
            <a:spLocks noGrp="1"/>
          </p:cNvSpPr>
          <p:nvPr>
            <p:ph idx="1"/>
          </p:nvPr>
        </p:nvSpPr>
        <p:spPr/>
        <p:txBody>
          <a:bodyPr/>
          <a:lstStyle/>
          <a:p>
            <a:r>
              <a:rPr lang="en-US" sz="2400" dirty="0" err="1" smtClean="0"/>
              <a:t>Responsivity</a:t>
            </a:r>
            <a:r>
              <a:rPr lang="en-US" sz="2400" dirty="0" smtClean="0"/>
              <a:t> </a:t>
            </a:r>
            <a:r>
              <a:rPr lang="en-US" sz="2400" dirty="0"/>
              <a:t>at 600 nm </a:t>
            </a:r>
            <a:r>
              <a:rPr lang="en-US" sz="2400" dirty="0" smtClean="0"/>
              <a:t>wavelength</a:t>
            </a:r>
          </a:p>
          <a:p>
            <a:r>
              <a:rPr lang="en-US" sz="2400" dirty="0" smtClean="0"/>
              <a:t>Low Noise: Thermal Noise + Dark Current Noise</a:t>
            </a:r>
          </a:p>
          <a:p>
            <a:r>
              <a:rPr lang="en-US" sz="2400" dirty="0" smtClean="0"/>
              <a:t>Low Capacitance</a:t>
            </a:r>
          </a:p>
          <a:p>
            <a:r>
              <a:rPr lang="en-US" sz="2400" dirty="0" smtClean="0"/>
              <a:t>Operating Temperature</a:t>
            </a:r>
          </a:p>
          <a:p>
            <a:r>
              <a:rPr lang="en-US" sz="2400" dirty="0"/>
              <a:t> Size of active area</a:t>
            </a:r>
            <a:endParaRPr lang="en-US" sz="2400" dirty="0" smtClean="0"/>
          </a:p>
          <a:p>
            <a:endParaRPr lang="en-US" dirty="0"/>
          </a:p>
        </p:txBody>
      </p:sp>
      <p:pic>
        <p:nvPicPr>
          <p:cNvPr id="4"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19400" y="3810000"/>
            <a:ext cx="3352800" cy="230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263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Electrical System _ </a:t>
            </a:r>
            <a:br>
              <a:rPr lang="en-US" dirty="0"/>
            </a:br>
            <a:r>
              <a:rPr lang="en-US" dirty="0"/>
              <a:t>PIN Diode Selection</a:t>
            </a:r>
          </a:p>
        </p:txBody>
      </p:sp>
      <p:sp>
        <p:nvSpPr>
          <p:cNvPr id="3" name="Content Placeholder 2"/>
          <p:cNvSpPr>
            <a:spLocks noGrp="1"/>
          </p:cNvSpPr>
          <p:nvPr>
            <p:ph idx="1"/>
          </p:nvPr>
        </p:nvSpPr>
        <p:spPr/>
        <p:txBody>
          <a:bodyPr/>
          <a:lstStyle/>
          <a:p>
            <a:r>
              <a:rPr lang="en-US" dirty="0"/>
              <a:t>PIN-HR(S)008(L</a:t>
            </a:r>
            <a:r>
              <a:rPr lang="en-US" dirty="0" smtClean="0"/>
              <a:t>) Specification</a:t>
            </a:r>
          </a:p>
          <a:p>
            <a:endParaRPr lang="en-US" dirty="0"/>
          </a:p>
        </p:txBody>
      </p:sp>
      <p:pic>
        <p:nvPicPr>
          <p:cNvPr id="2049" name="Picture 139" descr="Description: C:\Users\hp\Desktop\Design_2nd_Report\PIN-HR00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2161784"/>
            <a:ext cx="2619321" cy="286741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785236294"/>
              </p:ext>
            </p:extLst>
          </p:nvPr>
        </p:nvGraphicFramePr>
        <p:xfrm>
          <a:off x="3048000" y="2057400"/>
          <a:ext cx="5334000" cy="4495800"/>
        </p:xfrm>
        <a:graphic>
          <a:graphicData uri="http://schemas.openxmlformats.org/drawingml/2006/table">
            <a:tbl>
              <a:tblPr firstRow="1" firstCol="1" bandRow="1">
                <a:tableStyleId>{5C22544A-7EE6-4342-B048-85BDC9FD1C3A}</a:tableStyleId>
              </a:tblPr>
              <a:tblGrid>
                <a:gridCol w="2667000"/>
                <a:gridCol w="2667000"/>
              </a:tblGrid>
              <a:tr h="685005">
                <a:tc>
                  <a:txBody>
                    <a:bodyPr/>
                    <a:lstStyle/>
                    <a:p>
                      <a:pPr marL="0" marR="0" algn="ctr">
                        <a:lnSpc>
                          <a:spcPct val="115000"/>
                        </a:lnSpc>
                        <a:spcBef>
                          <a:spcPts val="0"/>
                        </a:spcBef>
                        <a:spcAft>
                          <a:spcPts val="0"/>
                        </a:spcAft>
                      </a:pPr>
                      <a:r>
                        <a:rPr lang="en-US" sz="1200" dirty="0">
                          <a:effectLst/>
                        </a:rPr>
                        <a:t>Product Used in Design</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PIN-HR(S)008(L)</a:t>
                      </a:r>
                      <a:endParaRPr lang="en-US" sz="1100">
                        <a:effectLst/>
                        <a:latin typeface="Calibri"/>
                        <a:ea typeface="Malgun Gothic"/>
                        <a:cs typeface="Arial"/>
                      </a:endParaRPr>
                    </a:p>
                  </a:txBody>
                  <a:tcPr marL="68580" marR="68580" marT="0" marB="0"/>
                </a:tc>
              </a:tr>
              <a:tr h="1037840">
                <a:tc>
                  <a:txBody>
                    <a:bodyPr/>
                    <a:lstStyle/>
                    <a:p>
                      <a:pPr marL="0" marR="0" algn="ctr">
                        <a:lnSpc>
                          <a:spcPct val="115000"/>
                        </a:lnSpc>
                        <a:spcBef>
                          <a:spcPts val="0"/>
                        </a:spcBef>
                        <a:spcAft>
                          <a:spcPts val="0"/>
                        </a:spcAft>
                      </a:pPr>
                      <a:r>
                        <a:rPr lang="en-US" sz="1200">
                          <a:effectLst/>
                        </a:rPr>
                        <a:t>Manufacturer</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UDT Sensor. </a:t>
                      </a:r>
                      <a:r>
                        <a:rPr lang="en-US" sz="1200" dirty="0" err="1">
                          <a:effectLst/>
                        </a:rPr>
                        <a:t>Inc</a:t>
                      </a:r>
                      <a:endParaRPr lang="en-US" sz="1100" dirty="0">
                        <a:effectLst/>
                      </a:endParaRPr>
                    </a:p>
                    <a:p>
                      <a:pPr marL="0" marR="0" algn="ctr">
                        <a:lnSpc>
                          <a:spcPct val="115000"/>
                        </a:lnSpc>
                        <a:spcBef>
                          <a:spcPts val="0"/>
                        </a:spcBef>
                        <a:spcAft>
                          <a:spcPts val="0"/>
                        </a:spcAft>
                      </a:pPr>
                      <a:r>
                        <a:rPr lang="en-US" sz="1200" dirty="0">
                          <a:effectLst/>
                        </a:rPr>
                        <a:t>Phone: (310) 978-0516</a:t>
                      </a:r>
                      <a:endParaRPr lang="en-US" sz="1100" dirty="0">
                        <a:effectLst/>
                      </a:endParaRPr>
                    </a:p>
                    <a:p>
                      <a:pPr marL="0" marR="0" algn="ctr">
                        <a:lnSpc>
                          <a:spcPct val="115000"/>
                        </a:lnSpc>
                        <a:spcBef>
                          <a:spcPts val="0"/>
                        </a:spcBef>
                        <a:spcAft>
                          <a:spcPts val="0"/>
                        </a:spcAft>
                      </a:pPr>
                      <a:r>
                        <a:rPr lang="en-US" sz="1200" u="sng" dirty="0">
                          <a:effectLst/>
                          <a:hlinkClick r:id="rId3"/>
                        </a:rPr>
                        <a:t>http://www.udt.com</a:t>
                      </a:r>
                      <a:endParaRPr lang="en-US" sz="1100" dirty="0">
                        <a:effectLst/>
                        <a:latin typeface="Calibri"/>
                        <a:ea typeface="Malgun Gothic"/>
                        <a:cs typeface="Arial"/>
                      </a:endParaRPr>
                    </a:p>
                  </a:txBody>
                  <a:tcPr marL="68580" marR="68580" marT="0" marB="0"/>
                </a:tc>
              </a:tr>
              <a:tr h="717942">
                <a:tc>
                  <a:txBody>
                    <a:bodyPr/>
                    <a:lstStyle/>
                    <a:p>
                      <a:pPr marL="0" marR="0" algn="ctr">
                        <a:lnSpc>
                          <a:spcPct val="115000"/>
                        </a:lnSpc>
                        <a:spcBef>
                          <a:spcPts val="0"/>
                        </a:spcBef>
                        <a:spcAft>
                          <a:spcPts val="0"/>
                        </a:spcAft>
                      </a:pPr>
                      <a:r>
                        <a:rPr lang="en-US" sz="1200">
                          <a:effectLst/>
                        </a:rPr>
                        <a:t>Price</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$22.00 to $246.00**</a:t>
                      </a:r>
                      <a:endParaRPr lang="en-US" sz="1100">
                        <a:effectLst/>
                      </a:endParaRPr>
                    </a:p>
                    <a:p>
                      <a:pPr marL="0" marR="0" algn="ctr">
                        <a:lnSpc>
                          <a:spcPct val="115000"/>
                        </a:lnSpc>
                        <a:spcBef>
                          <a:spcPts val="0"/>
                        </a:spcBef>
                        <a:spcAft>
                          <a:spcPts val="0"/>
                        </a:spcAft>
                      </a:pPr>
                      <a:r>
                        <a:rPr lang="en-US" sz="1200">
                          <a:effectLst/>
                        </a:rPr>
                        <a:t>(Price varies by the additional options)</a:t>
                      </a:r>
                      <a:endParaRPr lang="en-US" sz="1100">
                        <a:effectLst/>
                        <a:latin typeface="Calibri"/>
                        <a:ea typeface="Malgun Gothic"/>
                        <a:cs typeface="Arial"/>
                      </a:endParaRPr>
                    </a:p>
                  </a:txBody>
                  <a:tcPr marL="68580" marR="68580" marT="0" marB="0"/>
                </a:tc>
              </a:tr>
              <a:tr h="685005">
                <a:tc>
                  <a:txBody>
                    <a:bodyPr/>
                    <a:lstStyle/>
                    <a:p>
                      <a:pPr marL="0" marR="0" algn="ctr">
                        <a:lnSpc>
                          <a:spcPct val="115000"/>
                        </a:lnSpc>
                        <a:spcBef>
                          <a:spcPts val="0"/>
                        </a:spcBef>
                        <a:spcAft>
                          <a:spcPts val="0"/>
                        </a:spcAft>
                      </a:pPr>
                      <a:r>
                        <a:rPr lang="en-US" sz="1200">
                          <a:effectLst/>
                        </a:rPr>
                        <a:t>Shipping</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$ 9.28</a:t>
                      </a:r>
                      <a:endParaRPr lang="en-US" sz="1100">
                        <a:effectLst/>
                      </a:endParaRPr>
                    </a:p>
                    <a:p>
                      <a:pPr marL="0" marR="0" algn="ctr">
                        <a:lnSpc>
                          <a:spcPct val="115000"/>
                        </a:lnSpc>
                        <a:spcBef>
                          <a:spcPts val="0"/>
                        </a:spcBef>
                        <a:spcAft>
                          <a:spcPts val="0"/>
                        </a:spcAft>
                      </a:pPr>
                      <a:r>
                        <a:rPr lang="en-US" sz="1200">
                          <a:effectLst/>
                        </a:rPr>
                        <a:t>(6-9 days)</a:t>
                      </a:r>
                      <a:endParaRPr lang="en-US" sz="1100">
                        <a:effectLst/>
                        <a:latin typeface="Calibri"/>
                        <a:ea typeface="Malgun Gothic"/>
                        <a:cs typeface="Arial"/>
                      </a:endParaRPr>
                    </a:p>
                  </a:txBody>
                  <a:tcPr marL="68580" marR="68580" marT="0" marB="0"/>
                </a:tc>
              </a:tr>
              <a:tr h="1037840">
                <a:tc>
                  <a:txBody>
                    <a:bodyPr/>
                    <a:lstStyle/>
                    <a:p>
                      <a:pPr marL="0" marR="0" algn="ctr">
                        <a:lnSpc>
                          <a:spcPct val="115000"/>
                        </a:lnSpc>
                        <a:spcBef>
                          <a:spcPts val="0"/>
                        </a:spcBef>
                        <a:spcAft>
                          <a:spcPts val="0"/>
                        </a:spcAft>
                      </a:pPr>
                      <a:r>
                        <a:rPr lang="en-US" sz="1200">
                          <a:effectLst/>
                        </a:rPr>
                        <a:t>Size</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a:effectLst/>
                        </a:rPr>
                        <a:t>Diameter = 0.4572 ± 0.051 mm</a:t>
                      </a:r>
                      <a:endParaRPr lang="en-US" sz="1100">
                        <a:effectLst/>
                      </a:endParaRPr>
                    </a:p>
                    <a:p>
                      <a:pPr marL="0" marR="0" algn="ctr">
                        <a:lnSpc>
                          <a:spcPct val="115000"/>
                        </a:lnSpc>
                        <a:spcBef>
                          <a:spcPts val="0"/>
                        </a:spcBef>
                        <a:spcAft>
                          <a:spcPts val="0"/>
                        </a:spcAft>
                      </a:pPr>
                      <a:r>
                        <a:rPr lang="en-US" sz="1200">
                          <a:effectLst/>
                        </a:rPr>
                        <a:t>Height = 1.5875 mm (Body + Wire)</a:t>
                      </a:r>
                      <a:endParaRPr lang="en-US" sz="1100">
                        <a:effectLst/>
                      </a:endParaRPr>
                    </a:p>
                    <a:p>
                      <a:pPr marL="0" marR="0" algn="ctr">
                        <a:lnSpc>
                          <a:spcPct val="115000"/>
                        </a:lnSpc>
                        <a:spcBef>
                          <a:spcPts val="0"/>
                        </a:spcBef>
                        <a:spcAft>
                          <a:spcPts val="0"/>
                        </a:spcAft>
                      </a:pPr>
                      <a:r>
                        <a:rPr lang="en-US" sz="1200">
                          <a:effectLst/>
                        </a:rPr>
                        <a:t>= 0.3175 mm (Body)</a:t>
                      </a:r>
                      <a:endParaRPr lang="en-US" sz="1100">
                        <a:effectLst/>
                        <a:latin typeface="Calibri"/>
                        <a:ea typeface="Malgun Gothic"/>
                        <a:cs typeface="Arial"/>
                      </a:endParaRPr>
                    </a:p>
                  </a:txBody>
                  <a:tcPr marL="68580" marR="68580" marT="0" marB="0"/>
                </a:tc>
              </a:tr>
              <a:tr h="332168">
                <a:tc>
                  <a:txBody>
                    <a:bodyPr/>
                    <a:lstStyle/>
                    <a:p>
                      <a:pPr marL="0" marR="0" algn="ctr">
                        <a:lnSpc>
                          <a:spcPct val="115000"/>
                        </a:lnSpc>
                        <a:spcBef>
                          <a:spcPts val="0"/>
                        </a:spcBef>
                        <a:spcAft>
                          <a:spcPts val="0"/>
                        </a:spcAft>
                      </a:pPr>
                      <a:r>
                        <a:rPr lang="en-US" sz="1200">
                          <a:effectLst/>
                        </a:rPr>
                        <a:t>Quantity Required</a:t>
                      </a:r>
                      <a:endParaRPr lang="en-US" sz="1100">
                        <a:effectLst/>
                        <a:latin typeface="Calibri"/>
                        <a:ea typeface="Malgun Gothic"/>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1</a:t>
                      </a:r>
                      <a:endParaRPr lang="en-US" sz="1100" dirty="0">
                        <a:effectLst/>
                        <a:latin typeface="Calibri"/>
                        <a:ea typeface="Malgun Gothic"/>
                        <a:cs typeface="Arial"/>
                      </a:endParaRPr>
                    </a:p>
                  </a:txBody>
                  <a:tcPr marL="68580" marR="68580" marT="0" marB="0"/>
                </a:tc>
              </a:tr>
            </a:tbl>
          </a:graphicData>
        </a:graphic>
      </p:graphicFrame>
    </p:spTree>
    <p:extLst>
      <p:ext uri="{BB962C8B-B14F-4D97-AF65-F5344CB8AC3E}">
        <p14:creationId xmlns:p14="http://schemas.microsoft.com/office/powerpoint/2010/main" val="2512684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544</TotalTime>
  <Words>1238</Words>
  <Application>Microsoft Office PowerPoint</Application>
  <PresentationFormat>On-screen Show (4:3)</PresentationFormat>
  <Paragraphs>363</Paragraphs>
  <Slides>27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Adjacency</vt:lpstr>
      <vt:lpstr>Equation</vt:lpstr>
      <vt:lpstr>Light Detection with Ultra-High Dynamic Range</vt:lpstr>
      <vt:lpstr>Project Review - Client Request</vt:lpstr>
      <vt:lpstr>Project Review - Client Request</vt:lpstr>
      <vt:lpstr>Project Review: specific design requirements</vt:lpstr>
      <vt:lpstr>Light Focusing System cont’d</vt:lpstr>
      <vt:lpstr>Lens Specifications</vt:lpstr>
      <vt:lpstr>Lens Assembly</vt:lpstr>
      <vt:lpstr>Design: Electrical System _  PIN Diode Selection</vt:lpstr>
      <vt:lpstr>Design: Electrical System _  PIN Diode Selection</vt:lpstr>
      <vt:lpstr>Design: Electrical System _  Input Constraint</vt:lpstr>
      <vt:lpstr>AC Current to Voltage Converter</vt:lpstr>
      <vt:lpstr>AC Current to Voltage Converter</vt:lpstr>
      <vt:lpstr>Design: Electrical System _  Filter</vt:lpstr>
      <vt:lpstr>4th order Bessel Bandpass Filter Design</vt:lpstr>
      <vt:lpstr>4th order Bessel Bandpass Filter Simulation</vt:lpstr>
      <vt:lpstr>Filter – Digital Filter</vt:lpstr>
      <vt:lpstr>OP Amplifier Design</vt:lpstr>
      <vt:lpstr>Assembly of the Circuits</vt:lpstr>
      <vt:lpstr>Assembly of the Circuits</vt:lpstr>
      <vt:lpstr>Peltier Cooler Analysis </vt:lpstr>
      <vt:lpstr>Design: Peltier Cooler Selection</vt:lpstr>
      <vt:lpstr>Cooler Specifics </vt:lpstr>
      <vt:lpstr>Mounting/Heat Sink/Thermal Interface</vt:lpstr>
      <vt:lpstr>Design Safe</vt:lpstr>
      <vt:lpstr>Conclusion</vt:lpstr>
      <vt:lpstr>Team Responsibilities</vt:lpstr>
      <vt:lpstr>Questions?</vt:lpstr>
    </vt:vector>
  </TitlesOfParts>
  <Company>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Detection with Ultra-High Dynamic Range</dc:title>
  <dc:creator>DoHyun Kim</dc:creator>
  <cp:lastModifiedBy>Eric</cp:lastModifiedBy>
  <cp:revision>185</cp:revision>
  <dcterms:created xsi:type="dcterms:W3CDTF">2012-10-30T19:49:28Z</dcterms:created>
  <dcterms:modified xsi:type="dcterms:W3CDTF">2012-12-05T06:04:21Z</dcterms:modified>
</cp:coreProperties>
</file>