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90" r:id="rId4"/>
    <p:sldId id="258" r:id="rId5"/>
    <p:sldId id="288" r:id="rId6"/>
    <p:sldId id="284" r:id="rId7"/>
    <p:sldId id="285" r:id="rId8"/>
    <p:sldId id="286" r:id="rId9"/>
    <p:sldId id="287" r:id="rId10"/>
    <p:sldId id="260" r:id="rId11"/>
    <p:sldId id="267" r:id="rId12"/>
    <p:sldId id="268" r:id="rId13"/>
    <p:sldId id="261" r:id="rId14"/>
    <p:sldId id="262" r:id="rId15"/>
    <p:sldId id="269" r:id="rId16"/>
    <p:sldId id="270" r:id="rId17"/>
    <p:sldId id="271" r:id="rId18"/>
    <p:sldId id="272" r:id="rId19"/>
    <p:sldId id="273" r:id="rId20"/>
    <p:sldId id="274" r:id="rId21"/>
    <p:sldId id="275" r:id="rId22"/>
    <p:sldId id="277" r:id="rId23"/>
    <p:sldId id="276" r:id="rId24"/>
    <p:sldId id="263" r:id="rId25"/>
    <p:sldId id="279" r:id="rId26"/>
    <p:sldId id="280" r:id="rId27"/>
    <p:sldId id="264" r:id="rId28"/>
    <p:sldId id="281" r:id="rId29"/>
    <p:sldId id="282" r:id="rId30"/>
    <p:sldId id="283" r:id="rId31"/>
    <p:sldId id="278" r:id="rId32"/>
    <p:sldId id="265" r:id="rId33"/>
    <p:sldId id="266"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48" autoAdjust="0"/>
  </p:normalViewPr>
  <p:slideViewPr>
    <p:cSldViewPr>
      <p:cViewPr>
        <p:scale>
          <a:sx n="70" d="100"/>
          <a:sy n="70" d="100"/>
        </p:scale>
        <p:origin x="-78" y="-6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EA5DF-E543-4C36-881A-74DDCAB90E96}" type="datetimeFigureOut">
              <a:rPr lang="en-US" smtClean="0"/>
              <a:pPr/>
              <a:t>10/30/2012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5D18B-E4CF-4735-B6F9-4EBDDC03A1A5}" type="slidenum">
              <a:rPr lang="en-US" smtClean="0"/>
              <a:pPr/>
              <a:t>‹#›</a:t>
            </a:fld>
            <a:endParaRPr lang="en-US"/>
          </a:p>
        </p:txBody>
      </p:sp>
    </p:spTree>
    <p:extLst>
      <p:ext uri="{BB962C8B-B14F-4D97-AF65-F5344CB8AC3E}">
        <p14:creationId xmlns="" xmlns:p14="http://schemas.microsoft.com/office/powerpoint/2010/main" val="1814619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Explain/review</a:t>
            </a:r>
            <a:r>
              <a:rPr lang="en-US" baseline="0" dirty="0" smtClean="0"/>
              <a:t> the fluorescence microscopy again.</a:t>
            </a:r>
          </a:p>
          <a:p>
            <a:r>
              <a:rPr lang="en-US" baseline="0" dirty="0" smtClean="0"/>
              <a:t>1. Components – light input, cell submerged into patch clamp, light through cell and lens collected in PIN diode as the number of photons. PIN diode excited and elicit current. By frequency analysis of the current, models of protein kinase can be established.</a:t>
            </a:r>
            <a:endParaRPr lang="en-US" dirty="0"/>
          </a:p>
        </p:txBody>
      </p:sp>
      <p:sp>
        <p:nvSpPr>
          <p:cNvPr id="4" name="Slide Number Placeholder 3"/>
          <p:cNvSpPr>
            <a:spLocks noGrp="1"/>
          </p:cNvSpPr>
          <p:nvPr>
            <p:ph type="sldNum" sz="quarter" idx="10"/>
          </p:nvPr>
        </p:nvSpPr>
        <p:spPr/>
        <p:txBody>
          <a:bodyPr/>
          <a:lstStyle/>
          <a:p>
            <a:fld id="{FE45D18B-E4CF-4735-B6F9-4EBDDC03A1A5}" type="slidenum">
              <a:rPr lang="en-US" smtClean="0"/>
              <a:pPr/>
              <a:t>2</a:t>
            </a:fld>
            <a:endParaRPr lang="en-US"/>
          </a:p>
        </p:txBody>
      </p:sp>
    </p:spTree>
    <p:extLst>
      <p:ext uri="{BB962C8B-B14F-4D97-AF65-F5344CB8AC3E}">
        <p14:creationId xmlns="" xmlns:p14="http://schemas.microsoft.com/office/powerpoint/2010/main" val="417567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important was dimensions. </a:t>
            </a:r>
            <a:r>
              <a:rPr lang="en-US" baseline="0" dirty="0" err="1" smtClean="0"/>
              <a:t>Qmax</a:t>
            </a:r>
            <a:r>
              <a:rPr lang="en-US" baseline="0" dirty="0" smtClean="0"/>
              <a:t> and </a:t>
            </a:r>
            <a:r>
              <a:rPr lang="en-US" baseline="0" dirty="0" err="1" smtClean="0"/>
              <a:t>dTmax</a:t>
            </a:r>
            <a:r>
              <a:rPr lang="en-US" baseline="0" dirty="0" smtClean="0"/>
              <a:t> are parameters of the cooler, on how much it can maximally cool. </a:t>
            </a:r>
          </a:p>
          <a:p>
            <a:r>
              <a:rPr lang="en-US" baseline="0" dirty="0" smtClean="0"/>
              <a:t>A,B, and H are the dimensions, and are most important given our size constraint.</a:t>
            </a:r>
          </a:p>
        </p:txBody>
      </p:sp>
      <p:sp>
        <p:nvSpPr>
          <p:cNvPr id="4" name="Slide Number Placeholder 3"/>
          <p:cNvSpPr>
            <a:spLocks noGrp="1"/>
          </p:cNvSpPr>
          <p:nvPr>
            <p:ph type="sldNum" sz="quarter" idx="10"/>
          </p:nvPr>
        </p:nvSpPr>
        <p:spPr/>
        <p:txBody>
          <a:bodyPr/>
          <a:lstStyle/>
          <a:p>
            <a:fld id="{FE45D18B-E4CF-4735-B6F9-4EBDDC03A1A5}" type="slidenum">
              <a:rPr lang="en-US" smtClean="0"/>
              <a:pPr/>
              <a:t>29</a:t>
            </a:fld>
            <a:endParaRPr lang="en-US"/>
          </a:p>
        </p:txBody>
      </p:sp>
    </p:spTree>
    <p:extLst>
      <p:ext uri="{BB962C8B-B14F-4D97-AF65-F5344CB8AC3E}">
        <p14:creationId xmlns="" xmlns:p14="http://schemas.microsoft.com/office/powerpoint/2010/main" val="253468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noise</a:t>
            </a:r>
            <a:r>
              <a:rPr lang="en-US" baseline="0" dirty="0" smtClean="0"/>
              <a:t> source and what can we do… copy the specific design </a:t>
            </a:r>
            <a:r>
              <a:rPr lang="en-US" baseline="0" dirty="0" err="1" smtClean="0"/>
              <a:t>requiremets</a:t>
            </a:r>
            <a:r>
              <a:rPr lang="en-US" baseline="0" dirty="0" smtClean="0"/>
              <a:t> once the paper is done.</a:t>
            </a:r>
            <a:endParaRPr lang="en-US" dirty="0"/>
          </a:p>
        </p:txBody>
      </p:sp>
      <p:sp>
        <p:nvSpPr>
          <p:cNvPr id="4" name="Slide Number Placeholder 3"/>
          <p:cNvSpPr>
            <a:spLocks noGrp="1"/>
          </p:cNvSpPr>
          <p:nvPr>
            <p:ph type="sldNum" sz="quarter" idx="10"/>
          </p:nvPr>
        </p:nvSpPr>
        <p:spPr/>
        <p:txBody>
          <a:bodyPr/>
          <a:lstStyle/>
          <a:p>
            <a:fld id="{FE45D18B-E4CF-4735-B6F9-4EBDDC03A1A5}" type="slidenum">
              <a:rPr lang="en-US" smtClean="0"/>
              <a:pPr/>
              <a:t>4</a:t>
            </a:fld>
            <a:endParaRPr lang="en-US"/>
          </a:p>
        </p:txBody>
      </p:sp>
    </p:spTree>
    <p:extLst>
      <p:ext uri="{BB962C8B-B14F-4D97-AF65-F5344CB8AC3E}">
        <p14:creationId xmlns="" xmlns:p14="http://schemas.microsoft.com/office/powerpoint/2010/main" val="309285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45D18B-E4CF-4735-B6F9-4EBDDC03A1A5}"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completely eliminate the spherical and longitudinal aberration when focusing light to a diffraction limit.</a:t>
            </a:r>
            <a:endParaRPr lang="en-US" dirty="0"/>
          </a:p>
        </p:txBody>
      </p:sp>
      <p:sp>
        <p:nvSpPr>
          <p:cNvPr id="4" name="Slide Number Placeholder 3"/>
          <p:cNvSpPr>
            <a:spLocks noGrp="1"/>
          </p:cNvSpPr>
          <p:nvPr>
            <p:ph type="sldNum" sz="quarter" idx="10"/>
          </p:nvPr>
        </p:nvSpPr>
        <p:spPr/>
        <p:txBody>
          <a:bodyPr/>
          <a:lstStyle/>
          <a:p>
            <a:fld id="{FE45D18B-E4CF-4735-B6F9-4EBDDC03A1A5}"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45D18B-E4CF-4735-B6F9-4EBDDC03A1A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Reasoning.</a:t>
            </a:r>
            <a:endParaRPr lang="en-US" dirty="0"/>
          </a:p>
        </p:txBody>
      </p:sp>
      <p:sp>
        <p:nvSpPr>
          <p:cNvPr id="4" name="Slide Number Placeholder 3"/>
          <p:cNvSpPr>
            <a:spLocks noGrp="1"/>
          </p:cNvSpPr>
          <p:nvPr>
            <p:ph type="sldNum" sz="quarter" idx="10"/>
          </p:nvPr>
        </p:nvSpPr>
        <p:spPr/>
        <p:txBody>
          <a:bodyPr/>
          <a:lstStyle/>
          <a:p>
            <a:fld id="{FE45D18B-E4CF-4735-B6F9-4EBDDC03A1A5}" type="slidenum">
              <a:rPr lang="en-US" smtClean="0"/>
              <a:pPr/>
              <a:t>10</a:t>
            </a:fld>
            <a:endParaRPr lang="en-US"/>
          </a:p>
        </p:txBody>
      </p:sp>
    </p:spTree>
    <p:extLst>
      <p:ext uri="{BB962C8B-B14F-4D97-AF65-F5344CB8AC3E}">
        <p14:creationId xmlns="" xmlns:p14="http://schemas.microsoft.com/office/powerpoint/2010/main" val="258130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Nah~~ phew </a:t>
            </a:r>
            <a:r>
              <a:rPr lang="en-US" dirty="0" err="1" smtClean="0"/>
              <a:t>pA</a:t>
            </a:r>
            <a:r>
              <a:rPr lang="en-US" dirty="0" smtClean="0"/>
              <a:t> error, who care?</a:t>
            </a:r>
            <a:r>
              <a:rPr lang="en-US" baseline="0" dirty="0" smtClean="0"/>
              <a:t> -&gt; We do care</a:t>
            </a:r>
            <a:endParaRPr lang="en-US" dirty="0"/>
          </a:p>
        </p:txBody>
      </p:sp>
      <p:sp>
        <p:nvSpPr>
          <p:cNvPr id="4" name="Slide Number Placeholder 3"/>
          <p:cNvSpPr>
            <a:spLocks noGrp="1"/>
          </p:cNvSpPr>
          <p:nvPr>
            <p:ph type="sldNum" sz="quarter" idx="10"/>
          </p:nvPr>
        </p:nvSpPr>
        <p:spPr/>
        <p:txBody>
          <a:bodyPr/>
          <a:lstStyle/>
          <a:p>
            <a:fld id="{FE45D18B-E4CF-4735-B6F9-4EBDDC03A1A5}" type="slidenum">
              <a:rPr lang="en-US" smtClean="0"/>
              <a:pPr/>
              <a:t>13</a:t>
            </a:fld>
            <a:endParaRPr lang="en-US"/>
          </a:p>
        </p:txBody>
      </p:sp>
    </p:spTree>
    <p:extLst>
      <p:ext uri="{BB962C8B-B14F-4D97-AF65-F5344CB8AC3E}">
        <p14:creationId xmlns="" xmlns:p14="http://schemas.microsoft.com/office/powerpoint/2010/main" val="156226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5D18B-E4CF-4735-B6F9-4EBDDC03A1A5}" type="slidenum">
              <a:rPr lang="en-US" smtClean="0"/>
              <a:pPr/>
              <a:t>16</a:t>
            </a:fld>
            <a:endParaRPr lang="en-US"/>
          </a:p>
        </p:txBody>
      </p:sp>
    </p:spTree>
    <p:extLst>
      <p:ext uri="{BB962C8B-B14F-4D97-AF65-F5344CB8AC3E}">
        <p14:creationId xmlns="" xmlns:p14="http://schemas.microsoft.com/office/powerpoint/2010/main" val="60213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air</a:t>
            </a:r>
            <a:r>
              <a:rPr lang="en-US" baseline="0" dirty="0" smtClean="0"/>
              <a:t> cooling does not work because the temperature we want to reach is too low, and because there is not enough space for the necessary fan.</a:t>
            </a:r>
          </a:p>
          <a:p>
            <a:endParaRPr lang="en-US" baseline="0" dirty="0" smtClean="0"/>
          </a:p>
          <a:p>
            <a:r>
              <a:rPr lang="en-US" baseline="0" dirty="0" smtClean="0"/>
              <a:t>Liquid Nitrogen does not work because the temperature produced by liquid nitrogen is too cold for the photodiode/electronics, and because it would cause water damage to the circuitry due to condensation. </a:t>
            </a:r>
          </a:p>
          <a:p>
            <a:endParaRPr lang="en-US" baseline="0" dirty="0" smtClean="0"/>
          </a:p>
          <a:p>
            <a:r>
              <a:rPr lang="en-US" baseline="0" dirty="0" smtClean="0"/>
              <a:t>Refrigeration does not work because of the size limitation of the SM1 adaptor and because of the expense in designing a custom refrigeration unit. </a:t>
            </a:r>
          </a:p>
          <a:p>
            <a:endParaRPr lang="en-US" baseline="0" dirty="0" smtClean="0"/>
          </a:p>
          <a:p>
            <a:r>
              <a:rPr lang="en-US" baseline="0" dirty="0" err="1" smtClean="0"/>
              <a:t>Peltier</a:t>
            </a:r>
            <a:r>
              <a:rPr lang="en-US" baseline="0" dirty="0" smtClean="0"/>
              <a:t> works because it can be applied at small length scales, and is localized cooling, meaning it does not cool the surroundings (minimal if any condensation effects/circuitry damage). </a:t>
            </a:r>
            <a:endParaRPr lang="en-US" dirty="0"/>
          </a:p>
        </p:txBody>
      </p:sp>
      <p:sp>
        <p:nvSpPr>
          <p:cNvPr id="4" name="Slide Number Placeholder 3"/>
          <p:cNvSpPr>
            <a:spLocks noGrp="1"/>
          </p:cNvSpPr>
          <p:nvPr>
            <p:ph type="sldNum" sz="quarter" idx="10"/>
          </p:nvPr>
        </p:nvSpPr>
        <p:spPr/>
        <p:txBody>
          <a:bodyPr/>
          <a:lstStyle/>
          <a:p>
            <a:fld id="{FE45D18B-E4CF-4735-B6F9-4EBDDC03A1A5}" type="slidenum">
              <a:rPr lang="en-US" smtClean="0"/>
              <a:pPr/>
              <a:t>27</a:t>
            </a:fld>
            <a:endParaRPr lang="en-US"/>
          </a:p>
        </p:txBody>
      </p:sp>
    </p:spTree>
    <p:extLst>
      <p:ext uri="{BB962C8B-B14F-4D97-AF65-F5344CB8AC3E}">
        <p14:creationId xmlns="" xmlns:p14="http://schemas.microsoft.com/office/powerpoint/2010/main" val="92147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03ECAC-035D-4E8A-980E-1F83AEC4EBD6}"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A8128-1EF9-4ABA-A336-6F7BBEB6DC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3ECAC-035D-4E8A-980E-1F83AEC4EBD6}"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A8128-1EF9-4ABA-A336-6F7BBEB6DC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3ECAC-035D-4E8A-980E-1F83AEC4EBD6}"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A8128-1EF9-4ABA-A336-6F7BBEB6DC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03ECAC-035D-4E8A-980E-1F83AEC4EBD6}"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A8128-1EF9-4ABA-A336-6F7BBEB6DC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03ECAC-035D-4E8A-980E-1F83AEC4EBD6}"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A8128-1EF9-4ABA-A336-6F7BBEB6DC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03ECAC-035D-4E8A-980E-1F83AEC4EBD6}"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A8128-1EF9-4ABA-A336-6F7BBEB6DC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03ECAC-035D-4E8A-980E-1F83AEC4EBD6}" type="datetimeFigureOut">
              <a:rPr lang="en-US" smtClean="0"/>
              <a:pPr/>
              <a:t>10/30/2012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A8128-1EF9-4ABA-A336-6F7BBEB6DC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03ECAC-035D-4E8A-980E-1F83AEC4EBD6}" type="datetimeFigureOut">
              <a:rPr lang="en-US" smtClean="0"/>
              <a:pPr/>
              <a:t>10/30/2012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A8128-1EF9-4ABA-A336-6F7BBEB6DC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3ECAC-035D-4E8A-980E-1F83AEC4EBD6}" type="datetimeFigureOut">
              <a:rPr lang="en-US" smtClean="0"/>
              <a:pPr/>
              <a:t>10/30/2012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3A8128-1EF9-4ABA-A336-6F7BBEB6DC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03ECAC-035D-4E8A-980E-1F83AEC4EBD6}"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A8128-1EF9-4ABA-A336-6F7BBEB6DC38}"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503ECAC-035D-4E8A-980E-1F83AEC4EBD6}" type="datetimeFigureOut">
              <a:rPr lang="en-US" smtClean="0"/>
              <a:pPr/>
              <a:t>10/30/2012</a:t>
            </a:fld>
            <a:endParaRPr lang="en-US"/>
          </a:p>
        </p:txBody>
      </p:sp>
      <p:sp>
        <p:nvSpPr>
          <p:cNvPr id="9" name="Slide Number Placeholder 8"/>
          <p:cNvSpPr>
            <a:spLocks noGrp="1"/>
          </p:cNvSpPr>
          <p:nvPr>
            <p:ph type="sldNum" sz="quarter" idx="11"/>
          </p:nvPr>
        </p:nvSpPr>
        <p:spPr/>
        <p:txBody>
          <a:bodyPr/>
          <a:lstStyle/>
          <a:p>
            <a:fld id="{AA3A8128-1EF9-4ABA-A336-6F7BBEB6DC3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A3A8128-1EF9-4ABA-A336-6F7BBEB6DC38}"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503ECAC-035D-4E8A-980E-1F83AEC4EBD6}" type="datetimeFigureOut">
              <a:rPr lang="en-US" smtClean="0"/>
              <a:pPr/>
              <a:t>10/30/2012</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udt.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keyeleco.com/" TargetMode="External"/><Relationship Id="rId2" Type="http://schemas.openxmlformats.org/officeDocument/2006/relationships/hyperlink" Target="http://www.burr-brown.com/"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40.jpe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ti.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customthermoelectric.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Light Detection with Ultra-High Dynamic Range</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Group 35</a:t>
            </a:r>
          </a:p>
          <a:p>
            <a:r>
              <a:rPr lang="en-US" dirty="0" err="1" smtClean="0"/>
              <a:t>DoHyun</a:t>
            </a:r>
            <a:r>
              <a:rPr lang="en-US" dirty="0" smtClean="0"/>
              <a:t> Kim, </a:t>
            </a:r>
            <a:r>
              <a:rPr lang="en-US" dirty="0" err="1" smtClean="0"/>
              <a:t>Leran</a:t>
            </a:r>
            <a:r>
              <a:rPr lang="en-US" dirty="0" smtClean="0"/>
              <a:t> Firer, and Eric Kleinberg</a:t>
            </a:r>
          </a:p>
          <a:p>
            <a:r>
              <a:rPr lang="en-US" dirty="0" smtClean="0"/>
              <a:t>Client: Prof. Jon Silva</a:t>
            </a:r>
          </a:p>
          <a:p>
            <a:endParaRPr lang="en-US" dirty="0"/>
          </a:p>
        </p:txBody>
      </p:sp>
    </p:spTree>
    <p:extLst>
      <p:ext uri="{BB962C8B-B14F-4D97-AF65-F5344CB8AC3E}">
        <p14:creationId xmlns="" xmlns:p14="http://schemas.microsoft.com/office/powerpoint/2010/main" val="3316820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Electrical System _ </a:t>
            </a:r>
            <a:br>
              <a:rPr lang="en-US" dirty="0" smtClean="0"/>
            </a:br>
            <a:r>
              <a:rPr lang="en-US" dirty="0" smtClean="0"/>
              <a:t>PIN Diode Selection</a:t>
            </a:r>
            <a:endParaRPr lang="en-US" dirty="0"/>
          </a:p>
        </p:txBody>
      </p:sp>
      <p:sp>
        <p:nvSpPr>
          <p:cNvPr id="3" name="Content Placeholder 2"/>
          <p:cNvSpPr>
            <a:spLocks noGrp="1"/>
          </p:cNvSpPr>
          <p:nvPr>
            <p:ph idx="1"/>
          </p:nvPr>
        </p:nvSpPr>
        <p:spPr/>
        <p:txBody>
          <a:bodyPr/>
          <a:lstStyle/>
          <a:p>
            <a:r>
              <a:rPr lang="en-US" sz="2400" dirty="0" err="1" smtClean="0"/>
              <a:t>Responsivity</a:t>
            </a:r>
            <a:r>
              <a:rPr lang="en-US" sz="2400" dirty="0" smtClean="0"/>
              <a:t> </a:t>
            </a:r>
            <a:r>
              <a:rPr lang="en-US" sz="2400" dirty="0"/>
              <a:t>at 600 nm </a:t>
            </a:r>
            <a:r>
              <a:rPr lang="en-US" sz="2400" dirty="0" smtClean="0"/>
              <a:t>wavelength</a:t>
            </a:r>
          </a:p>
          <a:p>
            <a:r>
              <a:rPr lang="en-US" sz="2400" dirty="0" smtClean="0"/>
              <a:t>Low Noise: Thermal Noise + Dark Current Noise</a:t>
            </a:r>
          </a:p>
          <a:p>
            <a:r>
              <a:rPr lang="en-US" sz="2400" dirty="0" smtClean="0"/>
              <a:t>Low Capacitance</a:t>
            </a:r>
          </a:p>
          <a:p>
            <a:r>
              <a:rPr lang="en-US" sz="2400" dirty="0" smtClean="0"/>
              <a:t>Operating Temperature</a:t>
            </a:r>
          </a:p>
          <a:p>
            <a:r>
              <a:rPr lang="en-US" sz="2400" dirty="0"/>
              <a:t> Size of active area</a:t>
            </a:r>
            <a:endParaRPr lang="en-US" sz="2400" dirty="0" smtClean="0"/>
          </a:p>
          <a:p>
            <a:endParaRPr lang="en-US" dirty="0"/>
          </a:p>
        </p:txBody>
      </p:sp>
      <p:pic>
        <p:nvPicPr>
          <p:cNvPr id="4"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819400" y="3810000"/>
            <a:ext cx="3352800" cy="23071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02632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Electrical System _ </a:t>
            </a:r>
            <a:br>
              <a:rPr lang="en-US" dirty="0"/>
            </a:br>
            <a:r>
              <a:rPr lang="en-US" dirty="0"/>
              <a:t>PIN Diode Selection</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904148097"/>
              </p:ext>
            </p:extLst>
          </p:nvPr>
        </p:nvGraphicFramePr>
        <p:xfrm>
          <a:off x="609600" y="1676400"/>
          <a:ext cx="7315201" cy="4191001"/>
        </p:xfrm>
        <a:graphic>
          <a:graphicData uri="http://schemas.openxmlformats.org/drawingml/2006/table">
            <a:tbl>
              <a:tblPr firstRow="1" firstCol="1" bandRow="1">
                <a:tableStyleId>{5C22544A-7EE6-4342-B048-85BDC9FD1C3A}</a:tableStyleId>
              </a:tblPr>
              <a:tblGrid>
                <a:gridCol w="1253641"/>
                <a:gridCol w="826576"/>
                <a:gridCol w="688814"/>
                <a:gridCol w="826576"/>
                <a:gridCol w="746214"/>
                <a:gridCol w="688814"/>
                <a:gridCol w="688814"/>
                <a:gridCol w="838057"/>
                <a:gridCol w="757695"/>
              </a:tblGrid>
              <a:tr h="745704">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Weight</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PIN_10AP</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PIN_10DP(I)/SB</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PIN_APD032</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PIN_FD07</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PIN_FD15</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PIN_HR(s)008(L)</a:t>
                      </a:r>
                      <a:endParaRPr lang="en-US" sz="1100" dirty="0">
                        <a:solidFill>
                          <a:srgbClr val="00B050"/>
                        </a:solidFill>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PIN-RD100(A)</a:t>
                      </a:r>
                      <a:endParaRPr lang="en-US" sz="1100">
                        <a:effectLst/>
                        <a:latin typeface="Calibri"/>
                        <a:ea typeface="Malgun Gothic"/>
                        <a:cs typeface="Times New Roman"/>
                      </a:endParaRPr>
                    </a:p>
                  </a:txBody>
                  <a:tcPr marL="68580" marR="68580" marT="0" marB="0" anchor="ctr"/>
                </a:tc>
              </a:tr>
              <a:tr h="492185">
                <a:tc>
                  <a:txBody>
                    <a:bodyPr/>
                    <a:lstStyle/>
                    <a:p>
                      <a:pPr marL="0" marR="0" algn="ctr">
                        <a:lnSpc>
                          <a:spcPct val="115000"/>
                        </a:lnSpc>
                        <a:spcBef>
                          <a:spcPts val="0"/>
                        </a:spcBef>
                        <a:spcAft>
                          <a:spcPts val="0"/>
                        </a:spcAft>
                      </a:pPr>
                      <a:r>
                        <a:rPr lang="en-US" sz="1200">
                          <a:effectLst/>
                        </a:rPr>
                        <a:t>Ultra Low</a:t>
                      </a:r>
                      <a:endParaRPr lang="en-US" sz="1100">
                        <a:effectLst/>
                      </a:endParaRPr>
                    </a:p>
                    <a:p>
                      <a:pPr marL="0" marR="0" algn="ctr">
                        <a:lnSpc>
                          <a:spcPct val="115000"/>
                        </a:lnSpc>
                        <a:spcBef>
                          <a:spcPts val="0"/>
                        </a:spcBef>
                        <a:spcAft>
                          <a:spcPts val="0"/>
                        </a:spcAft>
                      </a:pPr>
                      <a:r>
                        <a:rPr lang="en-US" sz="1200">
                          <a:effectLst/>
                        </a:rPr>
                        <a:t>Noise</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10</a:t>
                      </a:r>
                      <a:endParaRPr lang="en-US" sz="1100" dirty="0">
                        <a:solidFill>
                          <a:srgbClr val="00B050"/>
                        </a:solidFill>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r>
              <a:tr h="492185">
                <a:tc>
                  <a:txBody>
                    <a:bodyPr/>
                    <a:lstStyle/>
                    <a:p>
                      <a:pPr marL="0" marR="0" algn="ctr">
                        <a:lnSpc>
                          <a:spcPct val="115000"/>
                        </a:lnSpc>
                        <a:spcBef>
                          <a:spcPts val="0"/>
                        </a:spcBef>
                        <a:spcAft>
                          <a:spcPts val="0"/>
                        </a:spcAft>
                      </a:pPr>
                      <a:r>
                        <a:rPr lang="en-US" sz="1200">
                          <a:effectLst/>
                        </a:rPr>
                        <a:t>Low Capacitance</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10</a:t>
                      </a:r>
                      <a:endParaRPr lang="en-US" sz="1100" dirty="0">
                        <a:solidFill>
                          <a:srgbClr val="00B050"/>
                        </a:solidFill>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r>
              <a:tr h="492185">
                <a:tc>
                  <a:txBody>
                    <a:bodyPr/>
                    <a:lstStyle/>
                    <a:p>
                      <a:pPr marL="0" marR="0" algn="ctr">
                        <a:lnSpc>
                          <a:spcPct val="115000"/>
                        </a:lnSpc>
                        <a:spcBef>
                          <a:spcPts val="0"/>
                        </a:spcBef>
                        <a:spcAft>
                          <a:spcPts val="0"/>
                        </a:spcAft>
                      </a:pPr>
                      <a:r>
                        <a:rPr lang="en-US" sz="1200">
                          <a:effectLst/>
                        </a:rPr>
                        <a:t>Temperature Range</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9</a:t>
                      </a:r>
                      <a:endParaRPr lang="en-US" sz="1100" dirty="0">
                        <a:solidFill>
                          <a:srgbClr val="00B050"/>
                        </a:solidFill>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100">
                        <a:effectLst/>
                        <a:latin typeface="Calibri"/>
                        <a:ea typeface="Malgun Gothic"/>
                        <a:cs typeface="Times New Roman"/>
                      </a:endParaRPr>
                    </a:p>
                  </a:txBody>
                  <a:tcPr marL="68580" marR="68580" marT="0" marB="0" anchor="ctr"/>
                </a:tc>
              </a:tr>
              <a:tr h="492185">
                <a:tc>
                  <a:txBody>
                    <a:bodyPr/>
                    <a:lstStyle/>
                    <a:p>
                      <a:pPr marL="0" marR="0" algn="ctr">
                        <a:lnSpc>
                          <a:spcPct val="115000"/>
                        </a:lnSpc>
                        <a:spcBef>
                          <a:spcPts val="0"/>
                        </a:spcBef>
                        <a:spcAft>
                          <a:spcPts val="0"/>
                        </a:spcAft>
                      </a:pPr>
                      <a:r>
                        <a:rPr lang="en-US" sz="1200">
                          <a:effectLst/>
                        </a:rPr>
                        <a:t>Responsivity at 600nm</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7</a:t>
                      </a:r>
                      <a:endParaRPr lang="en-US" sz="1100" dirty="0">
                        <a:solidFill>
                          <a:srgbClr val="00B050"/>
                        </a:solidFill>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9</a:t>
                      </a:r>
                      <a:endParaRPr lang="en-US" sz="1100" dirty="0">
                        <a:effectLst/>
                        <a:latin typeface="Calibri"/>
                        <a:ea typeface="Malgun Gothic"/>
                        <a:cs typeface="Times New Roman"/>
                      </a:endParaRPr>
                    </a:p>
                  </a:txBody>
                  <a:tcPr marL="68580" marR="68580" marT="0" marB="0" anchor="ctr"/>
                </a:tc>
              </a:tr>
              <a:tr h="745704">
                <a:tc>
                  <a:txBody>
                    <a:bodyPr/>
                    <a:lstStyle/>
                    <a:p>
                      <a:pPr marL="0" marR="0" algn="ctr">
                        <a:lnSpc>
                          <a:spcPct val="115000"/>
                        </a:lnSpc>
                        <a:spcBef>
                          <a:spcPts val="0"/>
                        </a:spcBef>
                        <a:spcAft>
                          <a:spcPts val="0"/>
                        </a:spcAft>
                      </a:pPr>
                      <a:r>
                        <a:rPr lang="en-US" sz="1200">
                          <a:effectLst/>
                        </a:rPr>
                        <a:t>Diode Activation Area</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9</a:t>
                      </a:r>
                      <a:endParaRPr lang="en-US" sz="1100" dirty="0">
                        <a:solidFill>
                          <a:srgbClr val="00B050"/>
                        </a:solidFill>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a:t>
                      </a:r>
                      <a:endParaRPr lang="en-US" sz="1100" dirty="0">
                        <a:effectLst/>
                        <a:latin typeface="Calibri"/>
                        <a:ea typeface="Malgun Gothic"/>
                        <a:cs typeface="Times New Roman"/>
                      </a:endParaRPr>
                    </a:p>
                  </a:txBody>
                  <a:tcPr marL="68580" marR="68580" marT="0" marB="0" anchor="ctr"/>
                </a:tc>
              </a:tr>
              <a:tr h="492185">
                <a:tc>
                  <a:txBody>
                    <a:bodyPr/>
                    <a:lstStyle/>
                    <a:p>
                      <a:pPr marL="0" marR="0" algn="ctr">
                        <a:lnSpc>
                          <a:spcPct val="115000"/>
                        </a:lnSpc>
                        <a:spcBef>
                          <a:spcPts val="0"/>
                        </a:spcBef>
                        <a:spcAft>
                          <a:spcPts val="0"/>
                        </a:spcAft>
                      </a:pPr>
                      <a:r>
                        <a:rPr lang="en-US" sz="1200">
                          <a:effectLst/>
                        </a:rPr>
                        <a:t>High Speed Circuit</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2</a:t>
                      </a:r>
                      <a:endParaRPr lang="en-US" sz="1100" dirty="0">
                        <a:solidFill>
                          <a:srgbClr val="00B050"/>
                        </a:solidFill>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a:t>
                      </a:r>
                      <a:endParaRPr lang="en-US" sz="1100">
                        <a:effectLst/>
                        <a:latin typeface="Calibri"/>
                        <a:ea typeface="Malgun Gothic"/>
                        <a:cs typeface="Times New Roman"/>
                      </a:endParaRPr>
                    </a:p>
                  </a:txBody>
                  <a:tcPr marL="68580" marR="68580" marT="0" marB="0" anchor="ctr"/>
                </a:tc>
              </a:tr>
              <a:tr h="238668">
                <a:tc>
                  <a:txBody>
                    <a:bodyPr/>
                    <a:lstStyle/>
                    <a:p>
                      <a:pPr marL="0" marR="0" algn="ctr">
                        <a:lnSpc>
                          <a:spcPct val="115000"/>
                        </a:lnSpc>
                        <a:spcBef>
                          <a:spcPts val="0"/>
                        </a:spcBef>
                        <a:spcAft>
                          <a:spcPts val="0"/>
                        </a:spcAft>
                      </a:pPr>
                      <a:r>
                        <a:rPr lang="en-US" sz="1200">
                          <a:effectLst/>
                        </a:rPr>
                        <a:t> </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Total</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265</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272</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322</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335</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327</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368</a:t>
                      </a:r>
                      <a:endParaRPr lang="en-US" sz="1100" dirty="0">
                        <a:solidFill>
                          <a:srgbClr val="00B050"/>
                        </a:solidFill>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320</a:t>
                      </a:r>
                      <a:endParaRPr lang="en-US" sz="1100" dirty="0">
                        <a:effectLst/>
                        <a:latin typeface="Calibri"/>
                        <a:ea typeface="Malgun Gothic"/>
                        <a:cs typeface="Times New Roman"/>
                      </a:endParaRPr>
                    </a:p>
                  </a:txBody>
                  <a:tcPr marL="68580" marR="68580" marT="0" marB="0" anchor="ctr"/>
                </a:tc>
              </a:tr>
            </a:tbl>
          </a:graphicData>
        </a:graphic>
      </p:graphicFrame>
    </p:spTree>
    <p:extLst>
      <p:ext uri="{BB962C8B-B14F-4D97-AF65-F5344CB8AC3E}">
        <p14:creationId xmlns="" xmlns:p14="http://schemas.microsoft.com/office/powerpoint/2010/main" val="3062115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Electrical System _ </a:t>
            </a:r>
            <a:br>
              <a:rPr lang="en-US" dirty="0"/>
            </a:br>
            <a:r>
              <a:rPr lang="en-US" dirty="0"/>
              <a:t>PIN Diode Selection</a:t>
            </a:r>
          </a:p>
        </p:txBody>
      </p:sp>
      <p:sp>
        <p:nvSpPr>
          <p:cNvPr id="3" name="Content Placeholder 2"/>
          <p:cNvSpPr>
            <a:spLocks noGrp="1"/>
          </p:cNvSpPr>
          <p:nvPr>
            <p:ph idx="1"/>
          </p:nvPr>
        </p:nvSpPr>
        <p:spPr/>
        <p:txBody>
          <a:bodyPr/>
          <a:lstStyle/>
          <a:p>
            <a:r>
              <a:rPr lang="en-US" dirty="0"/>
              <a:t>PIN-HR(S)008(L</a:t>
            </a:r>
            <a:r>
              <a:rPr lang="en-US" dirty="0" smtClean="0"/>
              <a:t>) Specification</a:t>
            </a:r>
          </a:p>
          <a:p>
            <a:endParaRPr lang="en-US" dirty="0"/>
          </a:p>
        </p:txBody>
      </p:sp>
      <p:graphicFrame>
        <p:nvGraphicFramePr>
          <p:cNvPr id="5" name="Table 4"/>
          <p:cNvGraphicFramePr>
            <a:graphicFrameLocks noGrp="1"/>
          </p:cNvGraphicFramePr>
          <p:nvPr>
            <p:extLst>
              <p:ext uri="{D42A27DB-BD31-4B8C-83A1-F6EECF244321}">
                <p14:modId xmlns="" xmlns:p14="http://schemas.microsoft.com/office/powerpoint/2010/main" val="4121912653"/>
              </p:ext>
            </p:extLst>
          </p:nvPr>
        </p:nvGraphicFramePr>
        <p:xfrm>
          <a:off x="2924120" y="2122170"/>
          <a:ext cx="5410200" cy="2818533"/>
        </p:xfrm>
        <a:graphic>
          <a:graphicData uri="http://schemas.openxmlformats.org/drawingml/2006/table">
            <a:tbl>
              <a:tblPr firstRow="1" firstCol="1" bandRow="1">
                <a:tableStyleId>{5C22544A-7EE6-4342-B048-85BDC9FD1C3A}</a:tableStyleId>
              </a:tblPr>
              <a:tblGrid>
                <a:gridCol w="2705100"/>
                <a:gridCol w="2705100"/>
              </a:tblGrid>
              <a:tr h="316230">
                <a:tc>
                  <a:txBody>
                    <a:bodyPr/>
                    <a:lstStyle/>
                    <a:p>
                      <a:pPr marL="0" marR="0" algn="ctr">
                        <a:lnSpc>
                          <a:spcPct val="115000"/>
                        </a:lnSpc>
                        <a:spcBef>
                          <a:spcPts val="0"/>
                        </a:spcBef>
                        <a:spcAft>
                          <a:spcPts val="0"/>
                        </a:spcAft>
                      </a:pPr>
                      <a:r>
                        <a:rPr lang="en-US" sz="1100" dirty="0">
                          <a:effectLst/>
                        </a:rPr>
                        <a:t>Product Used in Design</a:t>
                      </a:r>
                    </a:p>
                    <a:p>
                      <a:pPr marL="0" marR="0" algn="ctr">
                        <a:lnSpc>
                          <a:spcPct val="115000"/>
                        </a:lnSpc>
                        <a:spcBef>
                          <a:spcPts val="0"/>
                        </a:spcBef>
                        <a:spcAft>
                          <a:spcPts val="0"/>
                        </a:spcAft>
                      </a:pPr>
                      <a:r>
                        <a:rPr lang="en-US" sz="1100" dirty="0">
                          <a:effectLst/>
                        </a:rPr>
                        <a:t> </a:t>
                      </a:r>
                      <a:endParaRPr lang="en-US" sz="11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100" dirty="0">
                          <a:effectLst/>
                        </a:rPr>
                        <a:t>PIN-HR(S)008(L)</a:t>
                      </a:r>
                      <a:endParaRPr lang="en-US" sz="1100" dirty="0">
                        <a:effectLst/>
                        <a:latin typeface="Calibri"/>
                        <a:ea typeface="Malgun Gothic"/>
                        <a:cs typeface="Times New Roman"/>
                      </a:endParaRPr>
                    </a:p>
                  </a:txBody>
                  <a:tcPr marL="68580" marR="68580" marT="0" marB="0"/>
                </a:tc>
              </a:tr>
              <a:tr h="617463">
                <a:tc>
                  <a:txBody>
                    <a:bodyPr/>
                    <a:lstStyle/>
                    <a:p>
                      <a:pPr marL="0" marR="0" algn="ctr">
                        <a:lnSpc>
                          <a:spcPct val="115000"/>
                        </a:lnSpc>
                        <a:spcBef>
                          <a:spcPts val="0"/>
                        </a:spcBef>
                        <a:spcAft>
                          <a:spcPts val="0"/>
                        </a:spcAft>
                      </a:pPr>
                      <a:r>
                        <a:rPr lang="en-US" sz="1100">
                          <a:effectLst/>
                        </a:rPr>
                        <a:t>Manufacturer</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UDT Sensor. Inc</a:t>
                      </a:r>
                    </a:p>
                    <a:p>
                      <a:pPr marL="0" marR="0" algn="ctr">
                        <a:lnSpc>
                          <a:spcPct val="115000"/>
                        </a:lnSpc>
                        <a:spcBef>
                          <a:spcPts val="0"/>
                        </a:spcBef>
                        <a:spcAft>
                          <a:spcPts val="0"/>
                        </a:spcAft>
                      </a:pPr>
                      <a:r>
                        <a:rPr lang="en-US" sz="1100">
                          <a:effectLst/>
                        </a:rPr>
                        <a:t>Phone: 310) 978-0516</a:t>
                      </a:r>
                    </a:p>
                    <a:p>
                      <a:pPr marL="0" marR="0" algn="ctr">
                        <a:lnSpc>
                          <a:spcPct val="115000"/>
                        </a:lnSpc>
                        <a:spcBef>
                          <a:spcPts val="0"/>
                        </a:spcBef>
                        <a:spcAft>
                          <a:spcPts val="0"/>
                        </a:spcAft>
                      </a:pPr>
                      <a:r>
                        <a:rPr lang="en-US" sz="1100" u="sng">
                          <a:effectLst/>
                          <a:hlinkClick r:id="rId2"/>
                        </a:rPr>
                        <a:t>http://www.udt.com</a:t>
                      </a:r>
                      <a:endParaRPr lang="en-US" sz="1100">
                        <a:effectLst/>
                        <a:latin typeface="Calibri"/>
                        <a:ea typeface="Malgun Gothic"/>
                        <a:cs typeface="Times New Roman"/>
                      </a:endParaRPr>
                    </a:p>
                  </a:txBody>
                  <a:tcPr marL="68580" marR="68580" marT="0" marB="0"/>
                </a:tc>
              </a:tr>
              <a:tr h="407543">
                <a:tc>
                  <a:txBody>
                    <a:bodyPr/>
                    <a:lstStyle/>
                    <a:p>
                      <a:pPr marL="0" marR="0" algn="ctr">
                        <a:lnSpc>
                          <a:spcPct val="115000"/>
                        </a:lnSpc>
                        <a:spcBef>
                          <a:spcPts val="0"/>
                        </a:spcBef>
                        <a:spcAft>
                          <a:spcPts val="0"/>
                        </a:spcAft>
                      </a:pPr>
                      <a:r>
                        <a:rPr lang="en-US" sz="1100">
                          <a:effectLst/>
                        </a:rPr>
                        <a:t>Price</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$22.00 to $246.00**</a:t>
                      </a:r>
                    </a:p>
                    <a:p>
                      <a:pPr marL="0" marR="0" algn="ctr">
                        <a:lnSpc>
                          <a:spcPct val="115000"/>
                        </a:lnSpc>
                        <a:spcBef>
                          <a:spcPts val="0"/>
                        </a:spcBef>
                        <a:spcAft>
                          <a:spcPts val="0"/>
                        </a:spcAft>
                      </a:pPr>
                      <a:r>
                        <a:rPr lang="en-US" sz="1100">
                          <a:effectLst/>
                        </a:rPr>
                        <a:t>(Price varies by the additional options)</a:t>
                      </a:r>
                      <a:endParaRPr lang="en-US" sz="1100">
                        <a:effectLst/>
                        <a:latin typeface="Calibri"/>
                        <a:ea typeface="Malgun Gothic"/>
                        <a:cs typeface="Times New Roman"/>
                      </a:endParaRPr>
                    </a:p>
                  </a:txBody>
                  <a:tcPr marL="68580" marR="68580" marT="0" marB="0"/>
                </a:tc>
              </a:tr>
              <a:tr h="617463">
                <a:tc>
                  <a:txBody>
                    <a:bodyPr/>
                    <a:lstStyle/>
                    <a:p>
                      <a:pPr marL="0" marR="0" algn="ctr">
                        <a:lnSpc>
                          <a:spcPct val="115000"/>
                        </a:lnSpc>
                        <a:spcBef>
                          <a:spcPts val="0"/>
                        </a:spcBef>
                        <a:spcAft>
                          <a:spcPts val="0"/>
                        </a:spcAft>
                      </a:pPr>
                      <a:r>
                        <a:rPr lang="en-US" sz="1100" dirty="0">
                          <a:effectLst/>
                        </a:rPr>
                        <a:t>Size</a:t>
                      </a:r>
                      <a:endParaRPr lang="en-US" sz="11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Diameter = 0.018 ± 0.002”</a:t>
                      </a:r>
                    </a:p>
                    <a:p>
                      <a:pPr marL="0" marR="0" algn="ctr">
                        <a:lnSpc>
                          <a:spcPct val="115000"/>
                        </a:lnSpc>
                        <a:spcBef>
                          <a:spcPts val="0"/>
                        </a:spcBef>
                        <a:spcAft>
                          <a:spcPts val="0"/>
                        </a:spcAft>
                      </a:pPr>
                      <a:r>
                        <a:rPr lang="en-US" sz="1100">
                          <a:effectLst/>
                        </a:rPr>
                        <a:t>Height = 0.0625” (Body + Wire)</a:t>
                      </a:r>
                    </a:p>
                    <a:p>
                      <a:pPr marL="0" marR="0" algn="ctr">
                        <a:lnSpc>
                          <a:spcPct val="115000"/>
                        </a:lnSpc>
                        <a:spcBef>
                          <a:spcPts val="0"/>
                        </a:spcBef>
                        <a:spcAft>
                          <a:spcPts val="0"/>
                        </a:spcAft>
                      </a:pPr>
                      <a:r>
                        <a:rPr lang="en-US" sz="1100">
                          <a:effectLst/>
                        </a:rPr>
                        <a:t>= 0.0125” (Body)</a:t>
                      </a:r>
                      <a:endParaRPr lang="en-US" sz="1100">
                        <a:effectLst/>
                        <a:latin typeface="Calibri"/>
                        <a:ea typeface="Malgun Gothic"/>
                        <a:cs typeface="Times New Roman"/>
                      </a:endParaRPr>
                    </a:p>
                  </a:txBody>
                  <a:tcPr marL="68580" marR="68580" marT="0" marB="0"/>
                </a:tc>
              </a:tr>
              <a:tr h="197623">
                <a:tc>
                  <a:txBody>
                    <a:bodyPr/>
                    <a:lstStyle/>
                    <a:p>
                      <a:pPr marL="0" marR="0" algn="ctr">
                        <a:lnSpc>
                          <a:spcPct val="115000"/>
                        </a:lnSpc>
                        <a:spcBef>
                          <a:spcPts val="0"/>
                        </a:spcBef>
                        <a:spcAft>
                          <a:spcPts val="0"/>
                        </a:spcAft>
                      </a:pPr>
                      <a:r>
                        <a:rPr lang="en-US" sz="1100">
                          <a:effectLst/>
                        </a:rPr>
                        <a:t>Quantity Required</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100">
                          <a:effectLst/>
                        </a:rPr>
                        <a:t>1</a:t>
                      </a:r>
                      <a:endParaRPr lang="en-US" sz="1100">
                        <a:effectLst/>
                        <a:latin typeface="Calibri"/>
                        <a:ea typeface="Malgun Gothic"/>
                        <a:cs typeface="Times New Roman"/>
                      </a:endParaRPr>
                    </a:p>
                  </a:txBody>
                  <a:tcPr marL="68580" marR="68580" marT="0" marB="0"/>
                </a:tc>
              </a:tr>
              <a:tr h="197623">
                <a:tc>
                  <a:txBody>
                    <a:bodyPr/>
                    <a:lstStyle/>
                    <a:p>
                      <a:pPr marL="0" marR="0" algn="ctr">
                        <a:lnSpc>
                          <a:spcPct val="115000"/>
                        </a:lnSpc>
                        <a:spcBef>
                          <a:spcPts val="0"/>
                        </a:spcBef>
                        <a:spcAft>
                          <a:spcPts val="0"/>
                        </a:spcAft>
                      </a:pPr>
                      <a:r>
                        <a:rPr lang="en-US" sz="1100" dirty="0" smtClean="0">
                          <a:effectLst/>
                          <a:latin typeface="Calibri"/>
                          <a:ea typeface="Malgun Gothic"/>
                          <a:cs typeface="Times New Roman"/>
                        </a:rPr>
                        <a:t>Operational</a:t>
                      </a:r>
                      <a:r>
                        <a:rPr lang="en-US" sz="1100" baseline="0" dirty="0" smtClean="0">
                          <a:effectLst/>
                          <a:latin typeface="Calibri"/>
                          <a:ea typeface="Malgun Gothic"/>
                          <a:cs typeface="Times New Roman"/>
                        </a:rPr>
                        <a:t> Temperature Range(</a:t>
                      </a:r>
                      <a:r>
                        <a:rPr lang="en-US" sz="1100" b="1" kern="1200" baseline="30000" dirty="0" err="1" smtClean="0">
                          <a:solidFill>
                            <a:schemeClr val="lt1"/>
                          </a:solidFill>
                          <a:effectLst/>
                          <a:latin typeface="+mn-lt"/>
                          <a:ea typeface="+mn-ea"/>
                          <a:cs typeface="+mn-cs"/>
                        </a:rPr>
                        <a:t>o</a:t>
                      </a:r>
                      <a:r>
                        <a:rPr lang="en-US" sz="1100" b="1" kern="1200" dirty="0" err="1" smtClean="0">
                          <a:solidFill>
                            <a:schemeClr val="lt1"/>
                          </a:solidFill>
                          <a:effectLst/>
                          <a:latin typeface="+mn-lt"/>
                          <a:ea typeface="+mn-ea"/>
                          <a:cs typeface="+mn-cs"/>
                        </a:rPr>
                        <a:t>C</a:t>
                      </a:r>
                      <a:r>
                        <a:rPr lang="en-US" sz="1100" baseline="0" dirty="0" smtClean="0">
                          <a:effectLst/>
                          <a:latin typeface="Calibri"/>
                          <a:ea typeface="Malgun Gothic"/>
                          <a:cs typeface="Times New Roman"/>
                        </a:rPr>
                        <a:t>)</a:t>
                      </a:r>
                      <a:endParaRPr lang="en-US" sz="11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100" dirty="0" smtClean="0">
                          <a:effectLst/>
                          <a:latin typeface="Times New Roman"/>
                          <a:ea typeface="Calibri"/>
                          <a:cs typeface="Times New Roman"/>
                        </a:rPr>
                        <a:t>-40 ~ 100</a:t>
                      </a:r>
                      <a:endParaRPr lang="en-US" sz="1100" dirty="0">
                        <a:effectLst/>
                        <a:latin typeface="Times New Roman"/>
                        <a:ea typeface="Calibri"/>
                        <a:cs typeface="Times New Roman"/>
                      </a:endParaRPr>
                    </a:p>
                  </a:txBody>
                  <a:tcPr marL="68580" marR="68580" marT="0" marB="0"/>
                </a:tc>
              </a:tr>
              <a:tr h="197623">
                <a:tc>
                  <a:txBody>
                    <a:bodyPr/>
                    <a:lstStyle/>
                    <a:p>
                      <a:pPr marL="0" marR="0" algn="ctr">
                        <a:lnSpc>
                          <a:spcPct val="115000"/>
                        </a:lnSpc>
                        <a:spcBef>
                          <a:spcPts val="0"/>
                        </a:spcBef>
                        <a:spcAft>
                          <a:spcPts val="0"/>
                        </a:spcAft>
                      </a:pPr>
                      <a:r>
                        <a:rPr lang="en-US" sz="1100" b="1" kern="1200" dirty="0" err="1" smtClean="0">
                          <a:solidFill>
                            <a:schemeClr val="lt1"/>
                          </a:solidFill>
                          <a:effectLst/>
                          <a:latin typeface="+mn-lt"/>
                          <a:ea typeface="+mn-ea"/>
                          <a:cs typeface="+mn-cs"/>
                        </a:rPr>
                        <a:t>Responsitivity</a:t>
                      </a:r>
                      <a:r>
                        <a:rPr lang="en-US" sz="1100" b="1" kern="1200" dirty="0" smtClean="0">
                          <a:solidFill>
                            <a:schemeClr val="lt1"/>
                          </a:solidFill>
                          <a:effectLst/>
                          <a:latin typeface="+mn-lt"/>
                          <a:ea typeface="+mn-ea"/>
                          <a:cs typeface="+mn-cs"/>
                        </a:rPr>
                        <a:t> at 600nm (A/W)</a:t>
                      </a:r>
                      <a:endParaRPr lang="en-US" sz="11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100" dirty="0" smtClean="0">
                          <a:effectLst/>
                          <a:latin typeface="Times New Roman"/>
                          <a:ea typeface="Calibri"/>
                          <a:cs typeface="Times New Roman"/>
                        </a:rPr>
                        <a:t>0.32</a:t>
                      </a:r>
                      <a:endParaRPr lang="en-US" sz="1100" dirty="0">
                        <a:effectLst/>
                        <a:latin typeface="Times New Roman"/>
                        <a:ea typeface="Calibri"/>
                        <a:cs typeface="Times New Roman"/>
                      </a:endParaRPr>
                    </a:p>
                  </a:txBody>
                  <a:tcPr marL="68580" marR="68580" marT="0" marB="0"/>
                </a:tc>
              </a:tr>
              <a:tr h="197623">
                <a:tc>
                  <a:txBody>
                    <a:bodyPr/>
                    <a:lstStyle/>
                    <a:p>
                      <a:pPr marL="0" marR="0" algn="ctr">
                        <a:lnSpc>
                          <a:spcPct val="115000"/>
                        </a:lnSpc>
                        <a:spcBef>
                          <a:spcPts val="0"/>
                        </a:spcBef>
                        <a:spcAft>
                          <a:spcPts val="0"/>
                        </a:spcAft>
                      </a:pPr>
                      <a:r>
                        <a:rPr lang="en-US" sz="1100" b="1" kern="1200" dirty="0" smtClean="0">
                          <a:solidFill>
                            <a:schemeClr val="lt1"/>
                          </a:solidFill>
                          <a:effectLst/>
                          <a:latin typeface="+mn-lt"/>
                          <a:ea typeface="+mn-ea"/>
                          <a:cs typeface="+mn-cs"/>
                        </a:rPr>
                        <a:t>Activation Area (mm</a:t>
                      </a:r>
                      <a:r>
                        <a:rPr lang="en-US" sz="1100" b="1" kern="1200" baseline="30000" dirty="0" smtClean="0">
                          <a:solidFill>
                            <a:schemeClr val="lt1"/>
                          </a:solidFill>
                          <a:effectLst/>
                          <a:latin typeface="+mn-lt"/>
                          <a:ea typeface="+mn-ea"/>
                          <a:cs typeface="+mn-cs"/>
                        </a:rPr>
                        <a:t>2</a:t>
                      </a:r>
                      <a:r>
                        <a:rPr lang="en-US" sz="1100" b="1" kern="1200" dirty="0" smtClean="0">
                          <a:solidFill>
                            <a:schemeClr val="lt1"/>
                          </a:solidFill>
                          <a:effectLst/>
                          <a:latin typeface="+mn-lt"/>
                          <a:ea typeface="+mn-ea"/>
                          <a:cs typeface="+mn-cs"/>
                        </a:rPr>
                        <a:t>)</a:t>
                      </a:r>
                      <a:endParaRPr lang="en-US" sz="8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100" dirty="0" smtClean="0">
                          <a:effectLst/>
                          <a:latin typeface="Times New Roman"/>
                          <a:ea typeface="Calibri"/>
                          <a:cs typeface="Times New Roman"/>
                        </a:rPr>
                        <a:t>0.04</a:t>
                      </a:r>
                      <a:endParaRPr lang="en-US" sz="1100" dirty="0">
                        <a:effectLst/>
                        <a:latin typeface="Times New Roman"/>
                        <a:ea typeface="Calibri"/>
                        <a:cs typeface="Times New Roman"/>
                      </a:endParaRPr>
                    </a:p>
                  </a:txBody>
                  <a:tcPr marL="68580" marR="68580" marT="0" marB="0"/>
                </a:tc>
              </a:tr>
            </a:tbl>
          </a:graphicData>
        </a:graphic>
      </p:graphicFrame>
      <p:pic>
        <p:nvPicPr>
          <p:cNvPr id="2049" name="Picture 139" descr="Description: C:\Users\hp\Desktop\Design_2nd_Report\PIN-HR00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799" y="2161784"/>
            <a:ext cx="2619321" cy="28674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12684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Electrical System _ </a:t>
            </a:r>
            <a:br>
              <a:rPr lang="en-US" dirty="0"/>
            </a:br>
            <a:r>
              <a:rPr lang="en-US" dirty="0" smtClean="0"/>
              <a:t>Input Constraint</a:t>
            </a:r>
            <a:endParaRPr lang="en-US" dirty="0"/>
          </a:p>
        </p:txBody>
      </p:sp>
      <p:sp>
        <p:nvSpPr>
          <p:cNvPr id="3" name="Content Placeholder 2"/>
          <p:cNvSpPr>
            <a:spLocks noGrp="1"/>
          </p:cNvSpPr>
          <p:nvPr>
            <p:ph idx="1"/>
          </p:nvPr>
        </p:nvSpPr>
        <p:spPr/>
        <p:txBody>
          <a:bodyPr/>
          <a:lstStyle/>
          <a:p>
            <a:r>
              <a:rPr lang="en-US" sz="2800" dirty="0" smtClean="0"/>
              <a:t>Why?</a:t>
            </a:r>
          </a:p>
          <a:p>
            <a:pPr lvl="1"/>
            <a:r>
              <a:rPr lang="en-US" sz="2800" dirty="0" smtClean="0"/>
              <a:t>In Real OP Amps, small current (</a:t>
            </a:r>
            <a:r>
              <a:rPr lang="en-US" sz="2800" dirty="0" err="1"/>
              <a:t>μ</a:t>
            </a:r>
            <a:r>
              <a:rPr lang="en-US" sz="2800" dirty="0" err="1" smtClean="0"/>
              <a:t>A</a:t>
            </a:r>
            <a:r>
              <a:rPr lang="en-US" sz="2800" dirty="0" smtClean="0"/>
              <a:t> ~ </a:t>
            </a:r>
            <a:r>
              <a:rPr lang="en-US" sz="2800" dirty="0" err="1" smtClean="0"/>
              <a:t>pA</a:t>
            </a:r>
            <a:r>
              <a:rPr lang="en-US" sz="2800" dirty="0" smtClean="0"/>
              <a:t>) flows inside of OP Amps, generating Voltage error.</a:t>
            </a:r>
            <a:endParaRPr lang="en-US" sz="2800" dirty="0"/>
          </a:p>
          <a:p>
            <a:endParaRPr lang="en-US" sz="2800" dirty="0" smtClean="0"/>
          </a:p>
          <a:p>
            <a:r>
              <a:rPr lang="en-US" sz="2800" dirty="0" smtClean="0"/>
              <a:t>Possible Solutions</a:t>
            </a:r>
          </a:p>
          <a:p>
            <a:pPr lvl="1"/>
            <a:r>
              <a:rPr lang="en-US" sz="2800" dirty="0" smtClean="0"/>
              <a:t>Input Biasing</a:t>
            </a:r>
          </a:p>
          <a:p>
            <a:pPr lvl="1"/>
            <a:r>
              <a:rPr lang="en-US" sz="2800" dirty="0" smtClean="0"/>
              <a:t>Current to Voltage Converter</a:t>
            </a:r>
            <a:endParaRPr lang="en-US" sz="2800" dirty="0"/>
          </a:p>
          <a:p>
            <a:endParaRPr lang="en-US" dirty="0"/>
          </a:p>
        </p:txBody>
      </p:sp>
    </p:spTree>
    <p:extLst>
      <p:ext uri="{BB962C8B-B14F-4D97-AF65-F5344CB8AC3E}">
        <p14:creationId xmlns="" xmlns:p14="http://schemas.microsoft.com/office/powerpoint/2010/main" val="3269140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a:t>
            </a:r>
            <a:r>
              <a:rPr lang="en-US" dirty="0" smtClean="0"/>
              <a:t>Biasing</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smtClean="0"/>
          </a:p>
          <a:p>
            <a:endParaRPr lang="en-US" sz="1400" dirty="0" smtClean="0"/>
          </a:p>
          <a:p>
            <a:pPr marL="114300" indent="0">
              <a:buNone/>
            </a:pPr>
            <a:r>
              <a:rPr lang="en-US" dirty="0" smtClean="0"/>
              <a:t>		      </a:t>
            </a:r>
            <a:r>
              <a:rPr lang="en-US" dirty="0" err="1" smtClean="0"/>
              <a:t>Ib</a:t>
            </a:r>
            <a:r>
              <a:rPr lang="en-US" dirty="0" smtClean="0"/>
              <a:t> </a:t>
            </a:r>
            <a:r>
              <a:rPr lang="en-US" dirty="0"/>
              <a:t>= Input Biasing Current (</a:t>
            </a:r>
            <a:r>
              <a:rPr lang="en-US" dirty="0" err="1"/>
              <a:t>μA</a:t>
            </a:r>
            <a:r>
              <a:rPr lang="en-US" dirty="0"/>
              <a:t> to </a:t>
            </a:r>
            <a:r>
              <a:rPr lang="en-US" dirty="0" err="1"/>
              <a:t>pA</a:t>
            </a:r>
            <a:r>
              <a:rPr lang="en-US" dirty="0"/>
              <a:t>)</a:t>
            </a:r>
          </a:p>
          <a:p>
            <a:endParaRPr lang="en-US" dirty="0" smtClean="0"/>
          </a:p>
          <a:p>
            <a:endParaRPr lang="en-US" dirty="0" smtClean="0"/>
          </a:p>
          <a:p>
            <a:r>
              <a:rPr lang="en-US" dirty="0" smtClean="0"/>
              <a:t>Advantage: Can cancel the Voltage error.</a:t>
            </a:r>
          </a:p>
          <a:p>
            <a:r>
              <a:rPr lang="en-US" dirty="0" smtClean="0"/>
              <a:t>Disadvantage:</a:t>
            </a:r>
          </a:p>
          <a:p>
            <a:pPr lvl="1"/>
            <a:r>
              <a:rPr lang="en-US" dirty="0" smtClean="0"/>
              <a:t>Require Client changing variable resistance for his experiments.</a:t>
            </a:r>
          </a:p>
          <a:p>
            <a:pPr lvl="1"/>
            <a:r>
              <a:rPr lang="en-US" dirty="0" smtClean="0"/>
              <a:t>Output of the system is </a:t>
            </a:r>
            <a:r>
              <a:rPr lang="en-US" i="1" dirty="0" smtClean="0"/>
              <a:t>Current</a:t>
            </a:r>
            <a:r>
              <a:rPr lang="en-US" dirty="0" smtClean="0"/>
              <a:t>.</a:t>
            </a:r>
            <a:endParaRPr lang="en-US" dirty="0"/>
          </a:p>
        </p:txBody>
      </p:sp>
      <p:pic>
        <p:nvPicPr>
          <p:cNvPr id="4" name="Picture 3" descr="C:\Users\hp\Desktop\Design_2nd_Report\Input_Biasing.jpg"/>
          <p:cNvPicPr/>
          <p:nvPr/>
        </p:nvPicPr>
        <p:blipFill>
          <a:blip r:embed="rId3" cstate="print"/>
          <a:srcRect/>
          <a:stretch>
            <a:fillRect/>
          </a:stretch>
        </p:blipFill>
        <p:spPr bwMode="auto">
          <a:xfrm>
            <a:off x="2667000" y="1143000"/>
            <a:ext cx="3429000" cy="1938403"/>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 xmlns:p14="http://schemas.microsoft.com/office/powerpoint/2010/main" val="3665172719"/>
              </p:ext>
            </p:extLst>
          </p:nvPr>
        </p:nvGraphicFramePr>
        <p:xfrm>
          <a:off x="838201" y="3048000"/>
          <a:ext cx="1752600" cy="365760"/>
        </p:xfrm>
        <a:graphic>
          <a:graphicData uri="http://schemas.openxmlformats.org/presentationml/2006/ole">
            <p:oleObj spid="_x0000_s3401" name="Equation" r:id="rId4" imgW="1091726" imgH="228501" progId="Equation.3">
              <p:embed/>
            </p:oleObj>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 xmlns:p14="http://schemas.microsoft.com/office/powerpoint/2010/main" val="171370937"/>
              </p:ext>
            </p:extLst>
          </p:nvPr>
        </p:nvGraphicFramePr>
        <p:xfrm>
          <a:off x="838200" y="3429000"/>
          <a:ext cx="2209800" cy="411126"/>
        </p:xfrm>
        <a:graphic>
          <a:graphicData uri="http://schemas.openxmlformats.org/presentationml/2006/ole">
            <p:oleObj spid="_x0000_s3402" name="Equation" r:id="rId5" imgW="1637589" imgH="304668" progId="Equation.3">
              <p:embed/>
            </p:oleObj>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 xmlns:p14="http://schemas.microsoft.com/office/powerpoint/2010/main" val="3719890589"/>
              </p:ext>
            </p:extLst>
          </p:nvPr>
        </p:nvGraphicFramePr>
        <p:xfrm>
          <a:off x="3276600" y="3429000"/>
          <a:ext cx="1524000" cy="326572"/>
        </p:xfrm>
        <a:graphic>
          <a:graphicData uri="http://schemas.openxmlformats.org/presentationml/2006/ole">
            <p:oleObj spid="_x0000_s3403" name="Equation" r:id="rId6" imgW="1066800" imgH="228600" progId="Equation.3">
              <p:embed/>
            </p:oleObj>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 xmlns:p14="http://schemas.microsoft.com/office/powerpoint/2010/main" val="637860164"/>
              </p:ext>
            </p:extLst>
          </p:nvPr>
        </p:nvGraphicFramePr>
        <p:xfrm>
          <a:off x="838201" y="3886200"/>
          <a:ext cx="3505199" cy="307988"/>
        </p:xfrm>
        <a:graphic>
          <a:graphicData uri="http://schemas.openxmlformats.org/presentationml/2006/ole">
            <p:oleObj spid="_x0000_s3404" name="Equation" r:id="rId7" imgW="2273300" imgH="203200" progId="Equation.3">
              <p:embed/>
            </p:oleObj>
          </a:graphicData>
        </a:graphic>
      </p:graphicFrame>
    </p:spTree>
    <p:extLst>
      <p:ext uri="{BB962C8B-B14F-4D97-AF65-F5344CB8AC3E}">
        <p14:creationId xmlns="" xmlns:p14="http://schemas.microsoft.com/office/powerpoint/2010/main" val="487795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AC </a:t>
            </a:r>
            <a:r>
              <a:rPr lang="en-US" sz="4400" dirty="0"/>
              <a:t>Current to Voltage </a:t>
            </a:r>
            <a:r>
              <a:rPr lang="en-US" sz="4400" dirty="0" smtClean="0"/>
              <a:t>Converter</a:t>
            </a:r>
            <a:endParaRPr lang="en-US" sz="4400" dirty="0"/>
          </a:p>
        </p:txBody>
      </p:sp>
      <p:sp>
        <p:nvSpPr>
          <p:cNvPr id="3" name="Content Placeholder 2"/>
          <p:cNvSpPr>
            <a:spLocks noGrp="1"/>
          </p:cNvSpPr>
          <p:nvPr>
            <p:ph idx="1"/>
          </p:nvPr>
        </p:nvSpPr>
        <p:spPr/>
        <p:txBody>
          <a:bodyPr/>
          <a:lstStyle/>
          <a:p>
            <a:r>
              <a:rPr lang="en-US" dirty="0" smtClean="0"/>
              <a:t>Advantage: </a:t>
            </a:r>
          </a:p>
          <a:p>
            <a:pPr lvl="1"/>
            <a:r>
              <a:rPr lang="en-US" dirty="0" smtClean="0"/>
              <a:t>Electrical system input becomes Voltage source.</a:t>
            </a:r>
          </a:p>
          <a:p>
            <a:pPr lvl="1"/>
            <a:r>
              <a:rPr lang="en-US" dirty="0" smtClean="0"/>
              <a:t>Minimized Current Induced  in following OP Amps.</a:t>
            </a:r>
          </a:p>
          <a:p>
            <a:pPr lvl="1"/>
            <a:endParaRPr lang="en-US" dirty="0" smtClean="0"/>
          </a:p>
          <a:p>
            <a:r>
              <a:rPr lang="en-US" dirty="0" smtClean="0"/>
              <a:t>Disadvantage:</a:t>
            </a:r>
          </a:p>
          <a:p>
            <a:pPr lvl="1"/>
            <a:r>
              <a:rPr lang="en-US" dirty="0" smtClean="0"/>
              <a:t>Commercial Products can only convert the current of </a:t>
            </a:r>
            <a:r>
              <a:rPr lang="en-US" dirty="0"/>
              <a:t> </a:t>
            </a:r>
            <a:r>
              <a:rPr lang="en-US" dirty="0" err="1"/>
              <a:t>μA</a:t>
            </a:r>
            <a:r>
              <a:rPr lang="en-US" dirty="0"/>
              <a:t> to mA </a:t>
            </a:r>
          </a:p>
          <a:p>
            <a:endParaRPr lang="en-US" dirty="0" smtClean="0"/>
          </a:p>
          <a:p>
            <a:r>
              <a:rPr lang="en-US" dirty="0" smtClean="0"/>
              <a:t>Literature Search: </a:t>
            </a:r>
            <a:r>
              <a:rPr lang="en-US" i="1" u="sng" dirty="0"/>
              <a:t>A low-noise and wide-band ac boosting current-to-voltage </a:t>
            </a:r>
            <a:r>
              <a:rPr lang="en-US" i="1" u="sng" dirty="0" smtClean="0"/>
              <a:t>ampliﬁer for </a:t>
            </a:r>
            <a:r>
              <a:rPr lang="en-US" i="1" u="sng" dirty="0"/>
              <a:t>scanning tunneling </a:t>
            </a:r>
            <a:r>
              <a:rPr lang="en-US" i="1" u="sng" dirty="0" smtClean="0"/>
              <a:t>microscopy</a:t>
            </a:r>
          </a:p>
          <a:p>
            <a:pPr lvl="1"/>
            <a:r>
              <a:rPr lang="en-US" dirty="0" smtClean="0"/>
              <a:t>Tunneling Microscopy</a:t>
            </a:r>
          </a:p>
          <a:p>
            <a:pPr lvl="1"/>
            <a:r>
              <a:rPr lang="en-US" dirty="0" smtClean="0"/>
              <a:t>Specialized current to voltage converter for </a:t>
            </a:r>
            <a:r>
              <a:rPr lang="en-US" dirty="0" err="1"/>
              <a:t>pA</a:t>
            </a:r>
            <a:r>
              <a:rPr lang="en-US" dirty="0"/>
              <a:t> to </a:t>
            </a:r>
            <a:r>
              <a:rPr lang="en-US" dirty="0" err="1" smtClean="0"/>
              <a:t>nA</a:t>
            </a:r>
            <a:r>
              <a:rPr lang="en-US" dirty="0" smtClean="0"/>
              <a:t> Current.</a:t>
            </a:r>
          </a:p>
          <a:p>
            <a:pPr lvl="1"/>
            <a:r>
              <a:rPr lang="en-US" dirty="0" smtClean="0"/>
              <a:t>Unity Gain at 5 kHz to 10 kHz</a:t>
            </a:r>
            <a:endParaRPr lang="en-US" dirty="0"/>
          </a:p>
        </p:txBody>
      </p:sp>
    </p:spTree>
    <p:extLst>
      <p:ext uri="{BB962C8B-B14F-4D97-AF65-F5344CB8AC3E}">
        <p14:creationId xmlns="" xmlns:p14="http://schemas.microsoft.com/office/powerpoint/2010/main" val="24437112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AC Current to Voltage Converter</a:t>
            </a:r>
          </a:p>
        </p:txBody>
      </p:sp>
      <p:sp>
        <p:nvSpPr>
          <p:cNvPr id="3" name="Content Placeholder 2"/>
          <p:cNvSpPr>
            <a:spLocks noGrp="1"/>
          </p:cNvSpPr>
          <p:nvPr>
            <p:ph idx="1"/>
          </p:nvPr>
        </p:nvSpPr>
        <p:spPr/>
        <p:txBody>
          <a:bodyPr/>
          <a:lstStyle/>
          <a:p>
            <a:r>
              <a:rPr lang="en-US" dirty="0" smtClean="0"/>
              <a:t>Design Adopted from the literature</a:t>
            </a:r>
            <a:endParaRPr lang="en-US" dirty="0"/>
          </a:p>
        </p:txBody>
      </p:sp>
      <p:pic>
        <p:nvPicPr>
          <p:cNvPr id="4" name="Picture 3" descr="C:\Users\hp\Desktop\Design_2nd_Report\converter1.jpg"/>
          <p:cNvPicPr/>
          <p:nvPr/>
        </p:nvPicPr>
        <p:blipFill>
          <a:blip r:embed="rId3" cstate="print"/>
          <a:srcRect/>
          <a:stretch>
            <a:fillRect/>
          </a:stretch>
        </p:blipFill>
        <p:spPr bwMode="auto">
          <a:xfrm>
            <a:off x="1447800" y="2057399"/>
            <a:ext cx="5638800" cy="4267201"/>
          </a:xfrm>
          <a:prstGeom prst="rect">
            <a:avLst/>
          </a:prstGeom>
          <a:noFill/>
          <a:ln w="9525">
            <a:noFill/>
            <a:miter lim="800000"/>
            <a:headEnd/>
            <a:tailEnd/>
          </a:ln>
        </p:spPr>
      </p:pic>
    </p:spTree>
    <p:extLst>
      <p:ext uri="{BB962C8B-B14F-4D97-AF65-F5344CB8AC3E}">
        <p14:creationId xmlns="" xmlns:p14="http://schemas.microsoft.com/office/powerpoint/2010/main" val="1970530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AC Current to Voltage Converter</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50972219"/>
              </p:ext>
            </p:extLst>
          </p:nvPr>
        </p:nvGraphicFramePr>
        <p:xfrm>
          <a:off x="381000" y="1905000"/>
          <a:ext cx="7620000" cy="3889248"/>
        </p:xfrm>
        <a:graphic>
          <a:graphicData uri="http://schemas.openxmlformats.org/drawingml/2006/table">
            <a:tbl>
              <a:tblPr firstRow="1" firstCol="1" bandRow="1">
                <a:tableStyleId>{5C22544A-7EE6-4342-B048-85BDC9FD1C3A}</a:tableStyleId>
              </a:tblPr>
              <a:tblGrid>
                <a:gridCol w="1905000"/>
                <a:gridCol w="1905000"/>
                <a:gridCol w="1905000"/>
                <a:gridCol w="1905000"/>
              </a:tblGrid>
              <a:tr h="762000">
                <a:tc>
                  <a:txBody>
                    <a:bodyPr/>
                    <a:lstStyle/>
                    <a:p>
                      <a:pPr marL="0" marR="0" algn="ctr">
                        <a:lnSpc>
                          <a:spcPct val="115000"/>
                        </a:lnSpc>
                        <a:spcBef>
                          <a:spcPts val="0"/>
                        </a:spcBef>
                        <a:spcAft>
                          <a:spcPts val="0"/>
                        </a:spcAft>
                      </a:pPr>
                      <a:r>
                        <a:rPr lang="en-US" sz="1200" dirty="0">
                          <a:effectLst/>
                        </a:rPr>
                        <a:t>Product Used in Design</a:t>
                      </a:r>
                      <a:endParaRPr lang="en-US" sz="1100" dirty="0">
                        <a:effectLst/>
                      </a:endParaRPr>
                    </a:p>
                    <a:p>
                      <a:pPr marL="0" marR="0" algn="ctr">
                        <a:lnSpc>
                          <a:spcPct val="115000"/>
                        </a:lnSpc>
                        <a:spcBef>
                          <a:spcPts val="0"/>
                        </a:spcBef>
                        <a:spcAft>
                          <a:spcPts val="0"/>
                        </a:spcAft>
                      </a:pPr>
                      <a:r>
                        <a:rPr lang="en-US" sz="1200" dirty="0">
                          <a:effectLst/>
                        </a:rPr>
                        <a:t> </a:t>
                      </a:r>
                      <a:endParaRPr lang="en-US" sz="1100" dirty="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OPA111BM</a:t>
                      </a:r>
                      <a:endParaRPr lang="en-US" sz="1100" dirty="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OPA2111KP</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Tefalon Standoff – </a:t>
                      </a:r>
                      <a:br>
                        <a:rPr lang="en-US" sz="1200">
                          <a:effectLst/>
                        </a:rPr>
                      </a:br>
                      <a:r>
                        <a:rPr lang="en-US" sz="1200">
                          <a:effectLst/>
                        </a:rPr>
                        <a:t>PTFE Insulated Terminal Pins</a:t>
                      </a:r>
                      <a:endParaRPr lang="en-US" sz="1100">
                        <a:effectLst/>
                        <a:latin typeface="Calibri"/>
                        <a:ea typeface="Malgun Gothic"/>
                        <a:cs typeface="Times New Roman"/>
                      </a:endParaRPr>
                    </a:p>
                  </a:txBody>
                  <a:tcPr marL="68580" marR="68580" marT="0" marB="0" anchor="ctr"/>
                </a:tc>
              </a:tr>
              <a:tr h="838200">
                <a:tc>
                  <a:txBody>
                    <a:bodyPr/>
                    <a:lstStyle/>
                    <a:p>
                      <a:pPr marL="0" marR="0" algn="ctr">
                        <a:lnSpc>
                          <a:spcPct val="115000"/>
                        </a:lnSpc>
                        <a:spcBef>
                          <a:spcPts val="0"/>
                        </a:spcBef>
                        <a:spcAft>
                          <a:spcPts val="0"/>
                        </a:spcAft>
                      </a:pPr>
                      <a:r>
                        <a:rPr lang="en-US" sz="1200">
                          <a:effectLst/>
                        </a:rPr>
                        <a:t>Manufacturer</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Burr Brown Corp.</a:t>
                      </a:r>
                      <a:endParaRPr lang="en-US" sz="1100" dirty="0">
                        <a:effectLst/>
                      </a:endParaRPr>
                    </a:p>
                    <a:p>
                      <a:pPr marL="0" marR="0" algn="ctr">
                        <a:lnSpc>
                          <a:spcPct val="115000"/>
                        </a:lnSpc>
                        <a:spcBef>
                          <a:spcPts val="0"/>
                        </a:spcBef>
                        <a:spcAft>
                          <a:spcPts val="0"/>
                        </a:spcAft>
                      </a:pPr>
                      <a:r>
                        <a:rPr lang="en-US" sz="1200" dirty="0">
                          <a:effectLst/>
                        </a:rPr>
                        <a:t>Phone: 520) 746-1111</a:t>
                      </a:r>
                      <a:endParaRPr lang="en-US" sz="1100" dirty="0">
                        <a:effectLst/>
                      </a:endParaRPr>
                    </a:p>
                    <a:p>
                      <a:pPr marL="0" marR="0" algn="ctr">
                        <a:lnSpc>
                          <a:spcPct val="115000"/>
                        </a:lnSpc>
                        <a:spcBef>
                          <a:spcPts val="0"/>
                        </a:spcBef>
                        <a:spcAft>
                          <a:spcPts val="0"/>
                        </a:spcAft>
                      </a:pPr>
                      <a:r>
                        <a:rPr lang="en-US" sz="1200" u="sng" dirty="0">
                          <a:effectLst/>
                          <a:hlinkClick r:id="rId2"/>
                        </a:rPr>
                        <a:t>http://www.burr-brown.com</a:t>
                      </a:r>
                      <a:endParaRPr lang="en-US" sz="11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Burr Brown Corp.</a:t>
                      </a:r>
                      <a:endParaRPr lang="en-US" sz="1100">
                        <a:effectLst/>
                      </a:endParaRPr>
                    </a:p>
                    <a:p>
                      <a:pPr marL="0" marR="0" algn="ctr">
                        <a:lnSpc>
                          <a:spcPct val="115000"/>
                        </a:lnSpc>
                        <a:spcBef>
                          <a:spcPts val="0"/>
                        </a:spcBef>
                        <a:spcAft>
                          <a:spcPts val="0"/>
                        </a:spcAft>
                      </a:pPr>
                      <a:r>
                        <a:rPr lang="en-US" sz="1200">
                          <a:effectLst/>
                        </a:rPr>
                        <a:t>Phone: 520) 746-1111</a:t>
                      </a:r>
                      <a:endParaRPr lang="en-US" sz="1100">
                        <a:effectLst/>
                      </a:endParaRPr>
                    </a:p>
                    <a:p>
                      <a:pPr marL="0" marR="0" algn="ctr">
                        <a:lnSpc>
                          <a:spcPct val="115000"/>
                        </a:lnSpc>
                        <a:spcBef>
                          <a:spcPts val="0"/>
                        </a:spcBef>
                        <a:spcAft>
                          <a:spcPts val="0"/>
                        </a:spcAft>
                      </a:pPr>
                      <a:r>
                        <a:rPr lang="en-US" sz="1200" u="sng">
                          <a:effectLst/>
                          <a:hlinkClick r:id="rId2"/>
                        </a:rPr>
                        <a:t>http://www.burr-brown.com</a:t>
                      </a:r>
                      <a:endParaRPr lang="en-US" sz="110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200">
                          <a:effectLst/>
                        </a:rPr>
                        <a:t>Keystone Electronics. Corp                       </a:t>
                      </a:r>
                      <a:r>
                        <a:rPr lang="en-US" sz="1200" u="sng">
                          <a:effectLst/>
                          <a:hlinkClick r:id="rId3"/>
                        </a:rPr>
                        <a:t>http://www.keyeleco.com</a:t>
                      </a:r>
                      <a:endParaRPr lang="en-US" sz="1100">
                        <a:effectLst/>
                        <a:latin typeface="Calibri"/>
                        <a:ea typeface="Malgun Gothic"/>
                        <a:cs typeface="Times New Roman"/>
                      </a:endParaRPr>
                    </a:p>
                  </a:txBody>
                  <a:tcPr marL="68580" marR="68580" marT="0" marB="0"/>
                </a:tc>
              </a:tr>
              <a:tr h="228600">
                <a:tc>
                  <a:txBody>
                    <a:bodyPr/>
                    <a:lstStyle/>
                    <a:p>
                      <a:pPr marL="0" marR="0" algn="ctr">
                        <a:lnSpc>
                          <a:spcPct val="115000"/>
                        </a:lnSpc>
                        <a:spcBef>
                          <a:spcPts val="0"/>
                        </a:spcBef>
                        <a:spcAft>
                          <a:spcPts val="0"/>
                        </a:spcAft>
                      </a:pPr>
                      <a:r>
                        <a:rPr lang="en-US" sz="1200">
                          <a:effectLst/>
                        </a:rPr>
                        <a:t>Price</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$53.35</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$15.23</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$1.00 ~ $4.00</a:t>
                      </a:r>
                      <a:endParaRPr lang="en-US" sz="1100">
                        <a:effectLst/>
                        <a:latin typeface="Calibri"/>
                        <a:ea typeface="Malgun Gothic"/>
                        <a:cs typeface="Times New Roman"/>
                      </a:endParaRPr>
                    </a:p>
                  </a:txBody>
                  <a:tcPr marL="68580" marR="68580" marT="0" marB="0"/>
                </a:tc>
              </a:tr>
              <a:tr h="228600">
                <a:tc>
                  <a:txBody>
                    <a:bodyPr/>
                    <a:lstStyle/>
                    <a:p>
                      <a:pPr marL="0" marR="0" algn="ctr">
                        <a:lnSpc>
                          <a:spcPct val="115000"/>
                        </a:lnSpc>
                        <a:spcBef>
                          <a:spcPts val="0"/>
                        </a:spcBef>
                        <a:spcAft>
                          <a:spcPts val="0"/>
                        </a:spcAft>
                      </a:pPr>
                      <a:r>
                        <a:rPr lang="en-US" sz="1200">
                          <a:effectLst/>
                        </a:rPr>
                        <a:t>Size</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9.08 x 9.08 x 4.4 mm</a:t>
                      </a:r>
                      <a:r>
                        <a:rPr lang="en-US" sz="1200" baseline="30000">
                          <a:effectLst/>
                        </a:rPr>
                        <a:t>3</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9.3 x 6.5 x 6.6 mm</a:t>
                      </a:r>
                      <a:r>
                        <a:rPr lang="en-US" sz="1200" baseline="30000">
                          <a:effectLst/>
                        </a:rPr>
                        <a:t>3</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Not determined yet</a:t>
                      </a:r>
                      <a:endParaRPr lang="en-US" sz="1100">
                        <a:effectLst/>
                        <a:latin typeface="Calibri"/>
                        <a:ea typeface="Malgun Gothic"/>
                        <a:cs typeface="Times New Roman"/>
                      </a:endParaRPr>
                    </a:p>
                  </a:txBody>
                  <a:tcPr marL="68580" marR="68580" marT="0" marB="0"/>
                </a:tc>
              </a:tr>
              <a:tr h="228600">
                <a:tc>
                  <a:txBody>
                    <a:bodyPr/>
                    <a:lstStyle/>
                    <a:p>
                      <a:pPr marL="0" marR="0" algn="ctr">
                        <a:lnSpc>
                          <a:spcPct val="115000"/>
                        </a:lnSpc>
                        <a:spcBef>
                          <a:spcPts val="0"/>
                        </a:spcBef>
                        <a:spcAft>
                          <a:spcPts val="0"/>
                        </a:spcAft>
                      </a:pPr>
                      <a:r>
                        <a:rPr lang="en-US" sz="1200">
                          <a:effectLst/>
                        </a:rPr>
                        <a:t>Quantity </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a:t>
                      </a:r>
                      <a:endParaRPr lang="en-US" sz="1100">
                        <a:effectLst/>
                        <a:latin typeface="Calibri"/>
                        <a:ea typeface="Malgun Gothic"/>
                        <a:cs typeface="Times New Roman"/>
                      </a:endParaRPr>
                    </a:p>
                  </a:txBody>
                  <a:tcPr marL="68580" marR="68580" marT="0" marB="0"/>
                </a:tc>
              </a:tr>
              <a:tr h="1600200">
                <a:tc>
                  <a:txBody>
                    <a:bodyPr/>
                    <a:lstStyle/>
                    <a:p>
                      <a:pPr marL="0" marR="0" algn="ctr">
                        <a:lnSpc>
                          <a:spcPct val="115000"/>
                        </a:lnSpc>
                        <a:spcBef>
                          <a:spcPts val="0"/>
                        </a:spcBef>
                        <a:spcAft>
                          <a:spcPts val="0"/>
                        </a:spcAft>
                      </a:pPr>
                      <a:r>
                        <a:rPr lang="en-US" sz="1200">
                          <a:effectLst/>
                        </a:rPr>
                        <a:t>Picture of the Product</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endParaRPr lang="en-US" sz="12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200">
                        <a:effectLst/>
                        <a:latin typeface="Times New Roman"/>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effectLst/>
                        <a:latin typeface="Times New Roman"/>
                        <a:ea typeface="Calibri"/>
                        <a:cs typeface="Times New Roman"/>
                      </a:endParaRPr>
                    </a:p>
                  </a:txBody>
                  <a:tcPr marL="68580" marR="68580" marT="0" marB="0"/>
                </a:tc>
              </a:tr>
            </a:tbl>
          </a:graphicData>
        </a:graphic>
      </p:graphicFrame>
      <p:pic>
        <p:nvPicPr>
          <p:cNvPr id="4099" name="Picture 141" descr="Description: C:\Users\hp\Desktop\Design_2nd_Report\OPA111BM.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14600" y="4286250"/>
            <a:ext cx="1485900" cy="1352550"/>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142" descr="Description: C:\Users\hp\Desktop\Design_2nd_Report\OPA2111KP.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48175" y="4305300"/>
            <a:ext cx="1343025" cy="1409700"/>
          </a:xfrm>
          <a:prstGeom prst="rect">
            <a:avLst/>
          </a:prstGeom>
          <a:noFill/>
          <a:extLst>
            <a:ext uri="{909E8E84-426E-40DD-AFC4-6F175D3DCCD1}">
              <a14:hiddenFill xmlns="" xmlns:a14="http://schemas.microsoft.com/office/drawing/2010/main">
                <a:solidFill>
                  <a:srgbClr val="FFFFFF"/>
                </a:solidFill>
              </a14:hiddenFill>
            </a:ext>
          </a:extLst>
        </p:spPr>
      </p:pic>
      <p:pic>
        <p:nvPicPr>
          <p:cNvPr id="4097" name="Picture 143" descr="Description: C:\Users\hp\Desktop\Design_2nd_Report\PTFE insulated terminal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38900" y="4267200"/>
            <a:ext cx="1181100" cy="14763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3614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Electrical System _ </a:t>
            </a:r>
            <a:br>
              <a:rPr lang="en-US" dirty="0"/>
            </a:br>
            <a:r>
              <a:rPr lang="en-US" dirty="0" smtClean="0"/>
              <a:t>Filter</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Why?</a:t>
            </a:r>
          </a:p>
          <a:p>
            <a:pPr lvl="1"/>
            <a:r>
              <a:rPr lang="en-US" sz="2400" dirty="0" smtClean="0"/>
              <a:t>The frequency information of current generated can be decoded for the protein conformation change.</a:t>
            </a:r>
          </a:p>
          <a:p>
            <a:pPr lvl="1"/>
            <a:r>
              <a:rPr lang="en-US" sz="2400" dirty="0" smtClean="0"/>
              <a:t>Domain of Frequency of interest: 5 kHz to 10 kHz</a:t>
            </a:r>
          </a:p>
          <a:p>
            <a:pPr lvl="1"/>
            <a:r>
              <a:rPr lang="en-US" sz="2400" i="1" u="sng" dirty="0" smtClean="0"/>
              <a:t>Preserve the shape of the original </a:t>
            </a:r>
            <a:r>
              <a:rPr lang="en-US" sz="2400" i="1" u="sng" dirty="0" smtClean="0"/>
              <a:t>signal!</a:t>
            </a:r>
            <a:endParaRPr lang="en-US" sz="2400" i="1" u="sng" dirty="0" smtClean="0"/>
          </a:p>
          <a:p>
            <a:r>
              <a:rPr lang="en-US" sz="2400" dirty="0" smtClean="0"/>
              <a:t>Possible Solutions</a:t>
            </a:r>
          </a:p>
          <a:p>
            <a:pPr lvl="1"/>
            <a:r>
              <a:rPr lang="en-US" sz="2400" dirty="0" smtClean="0"/>
              <a:t>Analog Filter</a:t>
            </a:r>
          </a:p>
          <a:p>
            <a:pPr lvl="2"/>
            <a:r>
              <a:rPr lang="en-US" sz="2000" dirty="0" smtClean="0"/>
              <a:t>Passive </a:t>
            </a:r>
            <a:r>
              <a:rPr lang="en-US" sz="2000" dirty="0" err="1" smtClean="0"/>
              <a:t>Bandpass</a:t>
            </a:r>
            <a:r>
              <a:rPr lang="en-US" sz="2000" dirty="0" smtClean="0"/>
              <a:t> Filter</a:t>
            </a:r>
          </a:p>
          <a:p>
            <a:pPr lvl="2"/>
            <a:r>
              <a:rPr lang="en-US" sz="2000" dirty="0" smtClean="0"/>
              <a:t>Active </a:t>
            </a:r>
            <a:r>
              <a:rPr lang="en-US" sz="2000" dirty="0" err="1" smtClean="0"/>
              <a:t>Bandpass</a:t>
            </a:r>
            <a:r>
              <a:rPr lang="en-US" sz="2000" dirty="0" smtClean="0"/>
              <a:t> Filter</a:t>
            </a:r>
          </a:p>
          <a:p>
            <a:pPr lvl="3"/>
            <a:r>
              <a:rPr lang="en-US" sz="1800" dirty="0" smtClean="0"/>
              <a:t>Bessel Filter</a:t>
            </a:r>
          </a:p>
          <a:p>
            <a:pPr lvl="3"/>
            <a:r>
              <a:rPr lang="en-US" sz="1800" dirty="0" smtClean="0"/>
              <a:t>Butterworth Filter</a:t>
            </a:r>
          </a:p>
          <a:p>
            <a:pPr lvl="3"/>
            <a:r>
              <a:rPr lang="en-US" sz="1800" dirty="0" err="1" smtClean="0"/>
              <a:t>Chebyshev</a:t>
            </a:r>
            <a:r>
              <a:rPr lang="en-US" sz="1800" dirty="0" smtClean="0"/>
              <a:t> Filter</a:t>
            </a:r>
            <a:endParaRPr lang="en-US" sz="1800" dirty="0"/>
          </a:p>
          <a:p>
            <a:pPr lvl="1"/>
            <a:r>
              <a:rPr lang="en-US" sz="2400" dirty="0" smtClean="0"/>
              <a:t>Digital Filter</a:t>
            </a:r>
          </a:p>
        </p:txBody>
      </p:sp>
    </p:spTree>
    <p:extLst>
      <p:ext uri="{BB962C8B-B14F-4D97-AF65-F5344CB8AC3E}">
        <p14:creationId xmlns="" xmlns:p14="http://schemas.microsoft.com/office/powerpoint/2010/main" val="2155048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 </a:t>
            </a:r>
            <a:r>
              <a:rPr lang="en-US" dirty="0" smtClean="0"/>
              <a:t>Filter: Passive vs. Active </a:t>
            </a:r>
            <a:endParaRPr lang="en-US" dirty="0"/>
          </a:p>
        </p:txBody>
      </p:sp>
      <p:sp>
        <p:nvSpPr>
          <p:cNvPr id="3" name="Content Placeholder 2"/>
          <p:cNvSpPr>
            <a:spLocks noGrp="1"/>
          </p:cNvSpPr>
          <p:nvPr>
            <p:ph idx="1"/>
          </p:nvPr>
        </p:nvSpPr>
        <p:spPr/>
        <p:txBody>
          <a:bodyPr/>
          <a:lstStyle/>
          <a:p>
            <a:r>
              <a:rPr lang="en-US" dirty="0" smtClean="0"/>
              <a:t>Passive Filter</a:t>
            </a:r>
          </a:p>
          <a:p>
            <a:pPr lvl="1"/>
            <a:r>
              <a:rPr lang="en-US" dirty="0" smtClean="0"/>
              <a:t>Advantage: Easy and Cheap to build</a:t>
            </a:r>
          </a:p>
          <a:p>
            <a:pPr lvl="1"/>
            <a:r>
              <a:rPr lang="en-US" dirty="0" smtClean="0"/>
              <a:t>Disadvantage: </a:t>
            </a:r>
          </a:p>
          <a:p>
            <a:pPr lvl="2"/>
            <a:r>
              <a:rPr lang="en-US" dirty="0" smtClean="0"/>
              <a:t>Use of Inductors</a:t>
            </a:r>
          </a:p>
          <a:p>
            <a:pPr lvl="2"/>
            <a:r>
              <a:rPr lang="en-US" dirty="0" smtClean="0"/>
              <a:t>The characteristics of filter affected by following circuit.</a:t>
            </a:r>
            <a:endParaRPr lang="en-US" dirty="0"/>
          </a:p>
          <a:p>
            <a:r>
              <a:rPr lang="en-US" dirty="0" smtClean="0"/>
              <a:t>Active Filter</a:t>
            </a:r>
            <a:endParaRPr lang="en-US" dirty="0"/>
          </a:p>
          <a:p>
            <a:pPr lvl="1"/>
            <a:r>
              <a:rPr lang="en-US" dirty="0" smtClean="0"/>
              <a:t>Advantage:</a:t>
            </a:r>
          </a:p>
          <a:p>
            <a:pPr lvl="2"/>
            <a:r>
              <a:rPr lang="en-US" dirty="0" smtClean="0"/>
              <a:t>No Inductors</a:t>
            </a:r>
          </a:p>
          <a:p>
            <a:pPr lvl="2"/>
            <a:r>
              <a:rPr lang="en-US" dirty="0" smtClean="0"/>
              <a:t>Feedback system improving the performance and predictability</a:t>
            </a:r>
            <a:endParaRPr lang="en-US" dirty="0"/>
          </a:p>
          <a:p>
            <a:pPr lvl="1"/>
            <a:r>
              <a:rPr lang="en-US" dirty="0" smtClean="0"/>
              <a:t>Disadvantages:</a:t>
            </a:r>
          </a:p>
          <a:p>
            <a:pPr lvl="2"/>
            <a:r>
              <a:rPr lang="en-US" dirty="0" smtClean="0"/>
              <a:t>External power supply is Required</a:t>
            </a:r>
          </a:p>
          <a:p>
            <a:pPr lvl="2"/>
            <a:r>
              <a:rPr lang="en-US" dirty="0" smtClean="0"/>
              <a:t>Rather expensive compared to Passive Filter</a:t>
            </a:r>
          </a:p>
          <a:p>
            <a:pPr>
              <a:buNone/>
            </a:pPr>
            <a:r>
              <a:rPr lang="en-US" dirty="0" smtClean="0"/>
              <a:t>→ Use </a:t>
            </a:r>
            <a:r>
              <a:rPr lang="en-US" dirty="0" smtClean="0"/>
              <a:t>Active Filter</a:t>
            </a:r>
          </a:p>
        </p:txBody>
      </p:sp>
    </p:spTree>
    <p:extLst>
      <p:ext uri="{BB962C8B-B14F-4D97-AF65-F5344CB8AC3E}">
        <p14:creationId xmlns="" xmlns:p14="http://schemas.microsoft.com/office/powerpoint/2010/main" val="2770367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Review - Client Request</a:t>
            </a:r>
            <a:endParaRPr lang="en-US" dirty="0"/>
          </a:p>
        </p:txBody>
      </p:sp>
      <p:sp>
        <p:nvSpPr>
          <p:cNvPr id="3" name="Content Placeholder 2"/>
          <p:cNvSpPr>
            <a:spLocks noGrp="1"/>
          </p:cNvSpPr>
          <p:nvPr>
            <p:ph idx="1"/>
          </p:nvPr>
        </p:nvSpPr>
        <p:spPr>
          <a:xfrm>
            <a:off x="457200" y="1504689"/>
            <a:ext cx="7620000" cy="4800600"/>
          </a:xfrm>
        </p:spPr>
        <p:txBody>
          <a:bodyPr/>
          <a:lstStyle/>
          <a:p>
            <a:r>
              <a:rPr lang="en-US" dirty="0"/>
              <a:t>Dr. </a:t>
            </a:r>
            <a:r>
              <a:rPr lang="en-US" dirty="0" smtClean="0"/>
              <a:t>Silva’s studies conformational and functional change of protein/protein channels by using a fluorescence microscopy. </a:t>
            </a:r>
            <a:endParaRPr lang="en-US" dirty="0"/>
          </a:p>
        </p:txBody>
      </p:sp>
      <p:pic>
        <p:nvPicPr>
          <p:cNvPr id="4"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752600" y="2438400"/>
            <a:ext cx="5296423" cy="3848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6505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227"/>
            <a:ext cx="7620000" cy="1143000"/>
          </a:xfrm>
        </p:spPr>
        <p:txBody>
          <a:bodyPr/>
          <a:lstStyle/>
          <a:p>
            <a:r>
              <a:rPr lang="en-US" dirty="0" smtClean="0"/>
              <a:t>Active Filter</a:t>
            </a:r>
            <a:endParaRPr lang="en-US" dirty="0"/>
          </a:p>
        </p:txBody>
      </p:sp>
      <p:sp>
        <p:nvSpPr>
          <p:cNvPr id="3" name="Content Placeholder 2"/>
          <p:cNvSpPr>
            <a:spLocks noGrp="1"/>
          </p:cNvSpPr>
          <p:nvPr>
            <p:ph idx="1"/>
          </p:nvPr>
        </p:nvSpPr>
        <p:spPr>
          <a:xfrm>
            <a:off x="381000" y="1066800"/>
            <a:ext cx="7620000" cy="5638800"/>
          </a:xfrm>
        </p:spPr>
        <p:txBody>
          <a:bodyPr/>
          <a:lstStyle/>
          <a:p>
            <a:r>
              <a:rPr lang="en-US" sz="2400" dirty="0"/>
              <a:t>Bessel </a:t>
            </a:r>
            <a:r>
              <a:rPr lang="en-US" sz="2400" dirty="0" smtClean="0"/>
              <a:t>Filter // Butterworth Filter // </a:t>
            </a:r>
            <a:r>
              <a:rPr lang="en-US" sz="2400" dirty="0" err="1" smtClean="0"/>
              <a:t>Chebyshev</a:t>
            </a:r>
            <a:r>
              <a:rPr lang="en-US" sz="2400" dirty="0" smtClean="0"/>
              <a:t> </a:t>
            </a:r>
            <a:r>
              <a:rPr lang="en-US" sz="2400" dirty="0"/>
              <a:t>Filter</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Use Bessel Filter.</a:t>
            </a:r>
            <a:endParaRPr lang="en-US" dirty="0"/>
          </a:p>
        </p:txBody>
      </p:sp>
      <p:pic>
        <p:nvPicPr>
          <p:cNvPr id="4" name="Picture 3" descr="C:\Users\hp\Desktop\Design_2nd_Report\WhyBessel.jpg"/>
          <p:cNvPicPr/>
          <p:nvPr/>
        </p:nvPicPr>
        <p:blipFill>
          <a:blip r:embed="rId2" cstate="print"/>
          <a:srcRect/>
          <a:stretch>
            <a:fillRect/>
          </a:stretch>
        </p:blipFill>
        <p:spPr bwMode="auto">
          <a:xfrm>
            <a:off x="990600" y="1524000"/>
            <a:ext cx="6400800" cy="4413885"/>
          </a:xfrm>
          <a:prstGeom prst="rect">
            <a:avLst/>
          </a:prstGeom>
          <a:noFill/>
          <a:ln w="9525">
            <a:noFill/>
            <a:miter lim="800000"/>
            <a:headEnd/>
            <a:tailEnd/>
          </a:ln>
        </p:spPr>
      </p:pic>
    </p:spTree>
    <p:extLst>
      <p:ext uri="{BB962C8B-B14F-4D97-AF65-F5344CB8AC3E}">
        <p14:creationId xmlns="" xmlns:p14="http://schemas.microsoft.com/office/powerpoint/2010/main" val="2982653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warehouse.cec.wustl.edu\home\links\dk14\winprofile\Desktop\12fall\senior design\active_Bandpass_Butterworth.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5060" y="3124200"/>
            <a:ext cx="5943600" cy="1569720"/>
          </a:xfrm>
          <a:prstGeom prst="rect">
            <a:avLst/>
          </a:prstGeom>
          <a:noFill/>
          <a:ln>
            <a:noFill/>
          </a:ln>
        </p:spPr>
      </p:pic>
      <p:sp>
        <p:nvSpPr>
          <p:cNvPr id="2" name="Title 1"/>
          <p:cNvSpPr>
            <a:spLocks noGrp="1"/>
          </p:cNvSpPr>
          <p:nvPr>
            <p:ph type="title"/>
          </p:nvPr>
        </p:nvSpPr>
        <p:spPr>
          <a:xfrm>
            <a:off x="381000" y="76200"/>
            <a:ext cx="7620000" cy="1143000"/>
          </a:xfrm>
        </p:spPr>
        <p:txBody>
          <a:bodyPr/>
          <a:lstStyle/>
          <a:p>
            <a:r>
              <a:rPr lang="en-US" sz="3600" dirty="0" smtClean="0"/>
              <a:t>4</a:t>
            </a:r>
            <a:r>
              <a:rPr lang="en-US" sz="3600" baseline="30000" dirty="0" smtClean="0"/>
              <a:t>th</a:t>
            </a:r>
            <a:r>
              <a:rPr lang="en-US" sz="3600" dirty="0" smtClean="0"/>
              <a:t> order Bessel </a:t>
            </a:r>
            <a:r>
              <a:rPr lang="en-US" sz="3600" dirty="0" err="1" smtClean="0"/>
              <a:t>Bandpass</a:t>
            </a:r>
            <a:r>
              <a:rPr lang="en-US" sz="3600" dirty="0" smtClean="0"/>
              <a:t> Filter Design</a:t>
            </a:r>
            <a:endParaRPr lang="en-US" sz="3600" dirty="0"/>
          </a:p>
        </p:txBody>
      </p:sp>
      <p:sp>
        <p:nvSpPr>
          <p:cNvPr id="3" name="Content Placeholder 2"/>
          <p:cNvSpPr>
            <a:spLocks noGrp="1"/>
          </p:cNvSpPr>
          <p:nvPr>
            <p:ph idx="1"/>
          </p:nvPr>
        </p:nvSpPr>
        <p:spPr>
          <a:xfrm>
            <a:off x="457200" y="1066800"/>
            <a:ext cx="7620000" cy="5334000"/>
          </a:xfrm>
        </p:spPr>
        <p:txBody>
          <a:bodyPr>
            <a:normAutofit/>
          </a:bodyPr>
          <a:lstStyle/>
          <a:p>
            <a:pPr lvl="0"/>
            <a:r>
              <a:rPr lang="en-US" sz="1400" dirty="0"/>
              <a:t>Center Frequency FM= 7.5KHz</a:t>
            </a:r>
          </a:p>
          <a:p>
            <a:pPr lvl="0"/>
            <a:r>
              <a:rPr lang="en-US" sz="1400" dirty="0"/>
              <a:t>Bandwidth B= 5kHz</a:t>
            </a:r>
          </a:p>
          <a:p>
            <a:pPr lvl="0"/>
            <a:r>
              <a:rPr lang="en-US" sz="1400" dirty="0"/>
              <a:t>Q= FM/B = 1.5</a:t>
            </a:r>
          </a:p>
          <a:p>
            <a:pPr lvl="0"/>
            <a:r>
              <a:rPr lang="en-US" sz="1400" dirty="0"/>
              <a:t>Center Gain Km = 1 (absolute value); it’s is an unity gain filter</a:t>
            </a:r>
            <a:br>
              <a:rPr lang="en-US" sz="1400" dirty="0"/>
            </a:br>
            <a:endParaRPr lang="en-US" sz="1400" dirty="0"/>
          </a:p>
          <a:p>
            <a:pPr lvl="0"/>
            <a:r>
              <a:rPr lang="en-US" sz="1400" dirty="0"/>
              <a:t>From the Coefficient of the 4</a:t>
            </a:r>
            <a:r>
              <a:rPr lang="en-US" sz="1400" baseline="30000" dirty="0"/>
              <a:t>th</a:t>
            </a:r>
            <a:r>
              <a:rPr lang="en-US" sz="1400" dirty="0"/>
              <a:t> order Filter Table a1 = 1.3617 </a:t>
            </a:r>
            <a:br>
              <a:rPr lang="en-US" sz="1400" dirty="0"/>
            </a:br>
            <a:r>
              <a:rPr lang="en-US" sz="1400" dirty="0"/>
              <a:t>b1 = 0.6180</a:t>
            </a:r>
            <a:br>
              <a:rPr lang="en-US" sz="1400" dirty="0"/>
            </a:br>
            <a:r>
              <a:rPr lang="en-US" sz="1400" dirty="0"/>
              <a:t>α = 1.2711 (at Q = 1.5)</a:t>
            </a:r>
            <a:br>
              <a:rPr lang="en-US" sz="1400" dirty="0"/>
            </a:br>
            <a:endParaRPr lang="en-US" sz="1400" dirty="0"/>
          </a:p>
          <a:p>
            <a:pPr lvl="0"/>
            <a:r>
              <a:rPr lang="en-US" sz="1400" dirty="0"/>
              <a:t>Fm1 = FM/ α = 5900.4</a:t>
            </a:r>
            <a:br>
              <a:rPr lang="en-US" sz="1400" dirty="0"/>
            </a:br>
            <a:r>
              <a:rPr lang="en-US" sz="1400" dirty="0"/>
              <a:t>Fm2 = FM* α = 9533.3</a:t>
            </a:r>
            <a:br>
              <a:rPr lang="en-US" sz="1400" dirty="0"/>
            </a:br>
            <a:endParaRPr lang="en-US" sz="1400" dirty="0"/>
          </a:p>
          <a:p>
            <a:pPr lvl="0"/>
            <a:r>
              <a:rPr lang="en-US" sz="1400" dirty="0"/>
              <a:t> </a:t>
            </a:r>
            <a:br>
              <a:rPr lang="en-US" sz="1400" dirty="0"/>
            </a:br>
            <a:r>
              <a:rPr lang="en-US" sz="1400" dirty="0"/>
              <a:t> </a:t>
            </a:r>
            <a:br>
              <a:rPr lang="en-US" sz="1400" dirty="0"/>
            </a:br>
            <a:endParaRPr lang="en-US" sz="1400" dirty="0" smtClean="0"/>
          </a:p>
          <a:p>
            <a:pPr lvl="0"/>
            <a:endParaRPr lang="en-US" sz="1400" dirty="0"/>
          </a:p>
          <a:p>
            <a:pPr lvl="0"/>
            <a:r>
              <a:rPr lang="en-US" sz="1400" dirty="0"/>
              <a:t>C = 10 </a:t>
            </a:r>
            <a:r>
              <a:rPr lang="en-US" sz="1400" dirty="0" err="1" smtClean="0"/>
              <a:t>nF</a:t>
            </a:r>
            <a:endParaRPr lang="en-US" sz="1400" dirty="0" smtClean="0"/>
          </a:p>
          <a:p>
            <a:pPr lvl="0"/>
            <a:endParaRPr lang="en-US" sz="1400" dirty="0"/>
          </a:p>
          <a:p>
            <a:pPr lvl="0"/>
            <a:endParaRPr lang="en-US" sz="1600" dirty="0"/>
          </a:p>
        </p:txBody>
      </p:sp>
      <p:sp>
        <p:nvSpPr>
          <p:cNvPr id="21" name="Rectangle 18"/>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 xmlns:p14="http://schemas.microsoft.com/office/powerpoint/2010/main" val="2511182355"/>
              </p:ext>
            </p:extLst>
          </p:nvPr>
        </p:nvGraphicFramePr>
        <p:xfrm>
          <a:off x="838200" y="3810000"/>
          <a:ext cx="2057400" cy="438150"/>
        </p:xfrm>
        <a:graphic>
          <a:graphicData uri="http://schemas.openxmlformats.org/presentationml/2006/ole">
            <p:oleObj spid="_x0000_s5489" name="Equation" r:id="rId4" imgW="2057400" imgH="431800" progId="Equation.3">
              <p:embed/>
            </p:oleObj>
          </a:graphicData>
        </a:graphic>
      </p:graphicFrame>
      <p:sp>
        <p:nvSpPr>
          <p:cNvPr id="23" name="Rectangle 20"/>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 xmlns:p14="http://schemas.microsoft.com/office/powerpoint/2010/main" val="1862558097"/>
              </p:ext>
            </p:extLst>
          </p:nvPr>
        </p:nvGraphicFramePr>
        <p:xfrm>
          <a:off x="838200" y="4267200"/>
          <a:ext cx="2019300" cy="381000"/>
        </p:xfrm>
        <a:graphic>
          <a:graphicData uri="http://schemas.openxmlformats.org/presentationml/2006/ole">
            <p:oleObj spid="_x0000_s5490" name="Equation" r:id="rId5" imgW="2019300" imgH="381000" progId="Equation.3">
              <p:embed/>
            </p:oleObj>
          </a:graphicData>
        </a:graphic>
      </p:graphicFrame>
      <p:sp>
        <p:nvSpPr>
          <p:cNvPr id="25" name="Rectangle 2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 xmlns:p14="http://schemas.microsoft.com/office/powerpoint/2010/main" val="996542038"/>
              </p:ext>
            </p:extLst>
          </p:nvPr>
        </p:nvGraphicFramePr>
        <p:xfrm>
          <a:off x="838200" y="5257800"/>
          <a:ext cx="1914525" cy="381000"/>
        </p:xfrm>
        <a:graphic>
          <a:graphicData uri="http://schemas.openxmlformats.org/presentationml/2006/ole">
            <p:oleObj spid="_x0000_s5491" name="Equation" r:id="rId6" imgW="1917700" imgH="381000" progId="Equation.3">
              <p:embed/>
            </p:oleObj>
          </a:graphicData>
        </a:graphic>
      </p:graphicFrame>
      <p:sp>
        <p:nvSpPr>
          <p:cNvPr id="27" name="Rectangle 2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 name="Object 27"/>
          <p:cNvGraphicFramePr>
            <a:graphicFrameLocks noChangeAspect="1"/>
          </p:cNvGraphicFramePr>
          <p:nvPr>
            <p:extLst>
              <p:ext uri="{D42A27DB-BD31-4B8C-83A1-F6EECF244321}">
                <p14:modId xmlns="" xmlns:p14="http://schemas.microsoft.com/office/powerpoint/2010/main" val="3906020922"/>
              </p:ext>
            </p:extLst>
          </p:nvPr>
        </p:nvGraphicFramePr>
        <p:xfrm>
          <a:off x="2800350" y="5257800"/>
          <a:ext cx="1771650" cy="295275"/>
        </p:xfrm>
        <a:graphic>
          <a:graphicData uri="http://schemas.openxmlformats.org/presentationml/2006/ole">
            <p:oleObj spid="_x0000_s5492" name="Equation" r:id="rId7" imgW="1764534" imgH="304668" progId="Equation.3">
              <p:embed/>
            </p:oleObj>
          </a:graphicData>
        </a:graphic>
      </p:graphicFrame>
      <p:sp>
        <p:nvSpPr>
          <p:cNvPr id="29" name="Rectangle 26"/>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p:cNvGraphicFramePr>
            <a:graphicFrameLocks noChangeAspect="1"/>
          </p:cNvGraphicFramePr>
          <p:nvPr>
            <p:extLst>
              <p:ext uri="{D42A27DB-BD31-4B8C-83A1-F6EECF244321}">
                <p14:modId xmlns="" xmlns:p14="http://schemas.microsoft.com/office/powerpoint/2010/main" val="3530517100"/>
              </p:ext>
            </p:extLst>
          </p:nvPr>
        </p:nvGraphicFramePr>
        <p:xfrm>
          <a:off x="4648200" y="5181600"/>
          <a:ext cx="2638425" cy="438150"/>
        </p:xfrm>
        <a:graphic>
          <a:graphicData uri="http://schemas.openxmlformats.org/presentationml/2006/ole">
            <p:oleObj spid="_x0000_s5493" name="Equation" r:id="rId8" imgW="2641600" imgH="431800" progId="Equation.3">
              <p:embed/>
            </p:oleObj>
          </a:graphicData>
        </a:graphic>
      </p:graphicFrame>
      <p:sp>
        <p:nvSpPr>
          <p:cNvPr id="31" name="Rectangle 28"/>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 name="Object 31"/>
          <p:cNvGraphicFramePr>
            <a:graphicFrameLocks noChangeAspect="1"/>
          </p:cNvGraphicFramePr>
          <p:nvPr>
            <p:extLst>
              <p:ext uri="{D42A27DB-BD31-4B8C-83A1-F6EECF244321}">
                <p14:modId xmlns="" xmlns:p14="http://schemas.microsoft.com/office/powerpoint/2010/main" val="2410690611"/>
              </p:ext>
            </p:extLst>
          </p:nvPr>
        </p:nvGraphicFramePr>
        <p:xfrm>
          <a:off x="838200" y="5638800"/>
          <a:ext cx="1933575" cy="381000"/>
        </p:xfrm>
        <a:graphic>
          <a:graphicData uri="http://schemas.openxmlformats.org/presentationml/2006/ole">
            <p:oleObj spid="_x0000_s5494" name="Equation" r:id="rId9" imgW="1943100" imgH="381000" progId="Equation.3">
              <p:embed/>
            </p:oleObj>
          </a:graphicData>
        </a:graphic>
      </p:graphicFrame>
      <p:sp>
        <p:nvSpPr>
          <p:cNvPr id="33" name="Rectangle 30"/>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ct 33"/>
          <p:cNvGraphicFramePr>
            <a:graphicFrameLocks noChangeAspect="1"/>
          </p:cNvGraphicFramePr>
          <p:nvPr>
            <p:extLst>
              <p:ext uri="{D42A27DB-BD31-4B8C-83A1-F6EECF244321}">
                <p14:modId xmlns="" xmlns:p14="http://schemas.microsoft.com/office/powerpoint/2010/main" val="3063831323"/>
              </p:ext>
            </p:extLst>
          </p:nvPr>
        </p:nvGraphicFramePr>
        <p:xfrm>
          <a:off x="2828925" y="5638800"/>
          <a:ext cx="1743075" cy="295275"/>
        </p:xfrm>
        <a:graphic>
          <a:graphicData uri="http://schemas.openxmlformats.org/presentationml/2006/ole">
            <p:oleObj spid="_x0000_s5495" name="Equation" r:id="rId10" imgW="1752600" imgH="304800" progId="Equation.3">
              <p:embed/>
            </p:oleObj>
          </a:graphicData>
        </a:graphic>
      </p:graphicFrame>
      <p:sp>
        <p:nvSpPr>
          <p:cNvPr id="35" name="Rectangle 3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 name="Object 35"/>
          <p:cNvGraphicFramePr>
            <a:graphicFrameLocks noChangeAspect="1"/>
          </p:cNvGraphicFramePr>
          <p:nvPr>
            <p:extLst>
              <p:ext uri="{D42A27DB-BD31-4B8C-83A1-F6EECF244321}">
                <p14:modId xmlns="" xmlns:p14="http://schemas.microsoft.com/office/powerpoint/2010/main" val="776156105"/>
              </p:ext>
            </p:extLst>
          </p:nvPr>
        </p:nvGraphicFramePr>
        <p:xfrm>
          <a:off x="4599140" y="5562600"/>
          <a:ext cx="2686050" cy="438150"/>
        </p:xfrm>
        <a:graphic>
          <a:graphicData uri="http://schemas.openxmlformats.org/presentationml/2006/ole">
            <p:oleObj spid="_x0000_s5496" name="Equation" r:id="rId11" imgW="2679700" imgH="431800" progId="Equation.3">
              <p:embed/>
            </p:oleObj>
          </a:graphicData>
        </a:graphic>
      </p:graphicFrame>
    </p:spTree>
    <p:extLst>
      <p:ext uri="{BB962C8B-B14F-4D97-AF65-F5344CB8AC3E}">
        <p14:creationId xmlns="" xmlns:p14="http://schemas.microsoft.com/office/powerpoint/2010/main" val="421831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4</a:t>
            </a:r>
            <a:r>
              <a:rPr lang="en-US" sz="3600" baseline="30000" dirty="0"/>
              <a:t>th</a:t>
            </a:r>
            <a:r>
              <a:rPr lang="en-US" sz="3600" dirty="0"/>
              <a:t> order Bessel </a:t>
            </a:r>
            <a:r>
              <a:rPr lang="en-US" sz="3600" dirty="0" err="1"/>
              <a:t>Bandpass</a:t>
            </a:r>
            <a:r>
              <a:rPr lang="en-US" sz="3600" dirty="0"/>
              <a:t> Filter Design</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96042187"/>
              </p:ext>
            </p:extLst>
          </p:nvPr>
        </p:nvGraphicFramePr>
        <p:xfrm>
          <a:off x="1295400" y="1600200"/>
          <a:ext cx="5257800" cy="3481799"/>
        </p:xfrm>
        <a:graphic>
          <a:graphicData uri="http://schemas.openxmlformats.org/drawingml/2006/table">
            <a:tbl>
              <a:tblPr firstRow="1" firstCol="1" bandRow="1">
                <a:tableStyleId>{5C22544A-7EE6-4342-B048-85BDC9FD1C3A}</a:tableStyleId>
              </a:tblPr>
              <a:tblGrid>
                <a:gridCol w="2628900"/>
                <a:gridCol w="2628900"/>
              </a:tblGrid>
              <a:tr h="390553">
                <a:tc>
                  <a:txBody>
                    <a:bodyPr/>
                    <a:lstStyle/>
                    <a:p>
                      <a:pPr marL="0" marR="0" algn="ctr">
                        <a:lnSpc>
                          <a:spcPct val="115000"/>
                        </a:lnSpc>
                        <a:spcBef>
                          <a:spcPts val="0"/>
                        </a:spcBef>
                        <a:spcAft>
                          <a:spcPts val="0"/>
                        </a:spcAft>
                      </a:pPr>
                      <a:r>
                        <a:rPr lang="en-US" sz="1200" dirty="0">
                          <a:effectLst/>
                        </a:rPr>
                        <a:t>Product Used in Design</a:t>
                      </a:r>
                      <a:endParaRPr lang="en-US" sz="1100" dirty="0">
                        <a:effectLst/>
                      </a:endParaRPr>
                    </a:p>
                    <a:p>
                      <a:pPr marL="0" marR="0" algn="ctr">
                        <a:lnSpc>
                          <a:spcPct val="115000"/>
                        </a:lnSpc>
                        <a:spcBef>
                          <a:spcPts val="0"/>
                        </a:spcBef>
                        <a:spcAft>
                          <a:spcPts val="0"/>
                        </a:spcAft>
                      </a:pPr>
                      <a:r>
                        <a:rPr lang="en-US" sz="1200" dirty="0">
                          <a:effectLst/>
                        </a:rPr>
                        <a:t> </a:t>
                      </a:r>
                      <a:endParaRPr lang="en-US" sz="1100" dirty="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OP Amp 741</a:t>
                      </a:r>
                      <a:endParaRPr lang="en-US" sz="1100">
                        <a:effectLst/>
                        <a:latin typeface="Calibri"/>
                        <a:ea typeface="Malgun Gothic"/>
                        <a:cs typeface="Times New Roman"/>
                      </a:endParaRPr>
                    </a:p>
                  </a:txBody>
                  <a:tcPr marL="68580" marR="68580" marT="0" marB="0" anchor="ctr"/>
                </a:tc>
              </a:tr>
              <a:tr h="575928">
                <a:tc>
                  <a:txBody>
                    <a:bodyPr/>
                    <a:lstStyle/>
                    <a:p>
                      <a:pPr marL="0" marR="0" algn="ctr">
                        <a:lnSpc>
                          <a:spcPct val="115000"/>
                        </a:lnSpc>
                        <a:spcBef>
                          <a:spcPts val="0"/>
                        </a:spcBef>
                        <a:spcAft>
                          <a:spcPts val="0"/>
                        </a:spcAft>
                      </a:pPr>
                      <a:r>
                        <a:rPr lang="en-US" sz="1200">
                          <a:effectLst/>
                        </a:rPr>
                        <a:t>Manufacturer</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Texas Instruments .Inc</a:t>
                      </a:r>
                      <a:endParaRPr lang="en-US" sz="1100">
                        <a:effectLst/>
                      </a:endParaRPr>
                    </a:p>
                    <a:p>
                      <a:pPr marL="0" marR="0" algn="ctr">
                        <a:lnSpc>
                          <a:spcPct val="115000"/>
                        </a:lnSpc>
                        <a:spcBef>
                          <a:spcPts val="0"/>
                        </a:spcBef>
                        <a:spcAft>
                          <a:spcPts val="0"/>
                        </a:spcAft>
                      </a:pPr>
                      <a:r>
                        <a:rPr lang="en-US" sz="1200">
                          <a:effectLst/>
                        </a:rPr>
                        <a:t>Phone: </a:t>
                      </a:r>
                      <a:r>
                        <a:rPr lang="en-US" sz="900">
                          <a:effectLst/>
                        </a:rPr>
                        <a:t>(512) 434-1560</a:t>
                      </a:r>
                      <a:endParaRPr lang="en-US" sz="1100">
                        <a:effectLst/>
                      </a:endParaRPr>
                    </a:p>
                    <a:p>
                      <a:pPr marL="0" marR="0" algn="ctr">
                        <a:lnSpc>
                          <a:spcPct val="115000"/>
                        </a:lnSpc>
                        <a:spcBef>
                          <a:spcPts val="0"/>
                        </a:spcBef>
                        <a:spcAft>
                          <a:spcPts val="0"/>
                        </a:spcAft>
                      </a:pPr>
                      <a:r>
                        <a:rPr lang="en-US" sz="1100" u="sng">
                          <a:effectLst/>
                          <a:hlinkClick r:id="rId2"/>
                        </a:rPr>
                        <a:t>http://www.ti.com/</a:t>
                      </a:r>
                      <a:endParaRPr lang="en-US" sz="1100">
                        <a:effectLst/>
                        <a:latin typeface="Calibri"/>
                        <a:ea typeface="Malgun Gothic"/>
                        <a:cs typeface="Times New Roman"/>
                      </a:endParaRPr>
                    </a:p>
                  </a:txBody>
                  <a:tcPr marL="68580" marR="68580" marT="0" marB="0"/>
                </a:tc>
              </a:tr>
              <a:tr h="189385">
                <a:tc>
                  <a:txBody>
                    <a:bodyPr/>
                    <a:lstStyle/>
                    <a:p>
                      <a:pPr marL="0" marR="0" algn="ctr">
                        <a:lnSpc>
                          <a:spcPct val="115000"/>
                        </a:lnSpc>
                        <a:spcBef>
                          <a:spcPts val="0"/>
                        </a:spcBef>
                        <a:spcAft>
                          <a:spcPts val="0"/>
                        </a:spcAft>
                      </a:pPr>
                      <a:r>
                        <a:rPr lang="en-US" sz="1200">
                          <a:effectLst/>
                        </a:rPr>
                        <a:t>Price</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$0.10 ~ $ 0.15</a:t>
                      </a:r>
                      <a:endParaRPr lang="en-US" sz="1100">
                        <a:effectLst/>
                        <a:latin typeface="Calibri"/>
                        <a:ea typeface="Malgun Gothic"/>
                        <a:cs typeface="Times New Roman"/>
                      </a:endParaRPr>
                    </a:p>
                  </a:txBody>
                  <a:tcPr marL="68580" marR="68580" marT="0" marB="0"/>
                </a:tc>
              </a:tr>
              <a:tr h="190721">
                <a:tc>
                  <a:txBody>
                    <a:bodyPr/>
                    <a:lstStyle/>
                    <a:p>
                      <a:pPr marL="0" marR="0" algn="ctr">
                        <a:lnSpc>
                          <a:spcPct val="115000"/>
                        </a:lnSpc>
                        <a:spcBef>
                          <a:spcPts val="0"/>
                        </a:spcBef>
                        <a:spcAft>
                          <a:spcPts val="0"/>
                        </a:spcAft>
                      </a:pPr>
                      <a:r>
                        <a:rPr lang="en-US" sz="1200">
                          <a:effectLst/>
                        </a:rPr>
                        <a:t>Size</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7.112 x 10.15 x 6.857 mm</a:t>
                      </a:r>
                      <a:r>
                        <a:rPr lang="en-US" sz="1200" baseline="30000">
                          <a:effectLst/>
                        </a:rPr>
                        <a:t>33</a:t>
                      </a:r>
                      <a:endParaRPr lang="en-US" sz="1100">
                        <a:effectLst/>
                        <a:latin typeface="Calibri"/>
                        <a:ea typeface="Malgun Gothic"/>
                        <a:cs typeface="Times New Roman"/>
                      </a:endParaRPr>
                    </a:p>
                  </a:txBody>
                  <a:tcPr marL="68580" marR="68580" marT="0" marB="0"/>
                </a:tc>
              </a:tr>
              <a:tr h="189385">
                <a:tc>
                  <a:txBody>
                    <a:bodyPr/>
                    <a:lstStyle/>
                    <a:p>
                      <a:pPr marL="0" marR="0" algn="ctr">
                        <a:lnSpc>
                          <a:spcPct val="115000"/>
                        </a:lnSpc>
                        <a:spcBef>
                          <a:spcPts val="0"/>
                        </a:spcBef>
                        <a:spcAft>
                          <a:spcPts val="0"/>
                        </a:spcAft>
                      </a:pPr>
                      <a:r>
                        <a:rPr lang="en-US" sz="1200">
                          <a:effectLst/>
                        </a:rPr>
                        <a:t>Quantity </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a:t>
                      </a:r>
                      <a:endParaRPr lang="en-US" sz="1100">
                        <a:effectLst/>
                        <a:latin typeface="Calibri"/>
                        <a:ea typeface="Malgun Gothic"/>
                        <a:cs typeface="Times New Roman"/>
                      </a:endParaRPr>
                    </a:p>
                  </a:txBody>
                  <a:tcPr marL="68580" marR="68580" marT="0" marB="0"/>
                </a:tc>
              </a:tr>
              <a:tr h="1816829">
                <a:tc>
                  <a:txBody>
                    <a:bodyPr/>
                    <a:lstStyle/>
                    <a:p>
                      <a:pPr marL="0" marR="0" algn="ctr">
                        <a:lnSpc>
                          <a:spcPct val="115000"/>
                        </a:lnSpc>
                        <a:spcBef>
                          <a:spcPts val="0"/>
                        </a:spcBef>
                        <a:spcAft>
                          <a:spcPts val="0"/>
                        </a:spcAft>
                      </a:pPr>
                      <a:r>
                        <a:rPr lang="en-US" sz="1200" dirty="0">
                          <a:effectLst/>
                        </a:rPr>
                        <a:t>Picture of the Product</a:t>
                      </a:r>
                      <a:endParaRPr lang="en-US" sz="11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effectLst/>
                        <a:latin typeface="Times New Roman"/>
                        <a:ea typeface="Calibri"/>
                        <a:cs typeface="Times New Roman"/>
                      </a:endParaRPr>
                    </a:p>
                  </a:txBody>
                  <a:tcPr marL="68580" marR="68580" marT="0" marB="0"/>
                </a:tc>
              </a:tr>
            </a:tbl>
          </a:graphicData>
        </a:graphic>
      </p:graphicFrame>
      <p:pic>
        <p:nvPicPr>
          <p:cNvPr id="6145" name="Picture 31" descr="Description: http://1.bp.blogspot.com/-PG_LI-g86xQ/UHBAryRVeSI/AAAAAAAAAbY/apbM8MjOwws/s1600/lm74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3429000"/>
            <a:ext cx="1524000" cy="152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2735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1143000"/>
          </a:xfrm>
        </p:spPr>
        <p:txBody>
          <a:bodyPr/>
          <a:lstStyle/>
          <a:p>
            <a:r>
              <a:rPr lang="en-US" sz="3200" dirty="0"/>
              <a:t>4</a:t>
            </a:r>
            <a:r>
              <a:rPr lang="en-US" sz="3200" baseline="30000" dirty="0"/>
              <a:t>th</a:t>
            </a:r>
            <a:r>
              <a:rPr lang="en-US" sz="3200" dirty="0"/>
              <a:t> order Bessel </a:t>
            </a:r>
            <a:r>
              <a:rPr lang="en-US" sz="3200" dirty="0" err="1"/>
              <a:t>Bandpass</a:t>
            </a:r>
            <a:r>
              <a:rPr lang="en-US" sz="3200" dirty="0"/>
              <a:t> Filter </a:t>
            </a:r>
            <a:r>
              <a:rPr lang="en-US" sz="3200" dirty="0" smtClean="0"/>
              <a:t>Simulation</a:t>
            </a:r>
            <a:endParaRPr lang="en-US" sz="3200" dirty="0"/>
          </a:p>
        </p:txBody>
      </p:sp>
      <p:pic>
        <p:nvPicPr>
          <p:cNvPr id="4" name="Picture 3" descr="C:\Users\hp\Desktop\Design_2nd_Report\Senior_Design_Simulations\Bessel_Filter_Simul.JPG"/>
          <p:cNvPicPr/>
          <p:nvPr/>
        </p:nvPicPr>
        <p:blipFill>
          <a:blip r:embed="rId2" cstate="print"/>
          <a:srcRect/>
          <a:stretch>
            <a:fillRect/>
          </a:stretch>
        </p:blipFill>
        <p:spPr bwMode="auto">
          <a:xfrm>
            <a:off x="762000" y="762000"/>
            <a:ext cx="6858000" cy="2743200"/>
          </a:xfrm>
          <a:prstGeom prst="rect">
            <a:avLst/>
          </a:prstGeom>
          <a:noFill/>
          <a:ln w="9525">
            <a:noFill/>
            <a:miter lim="800000"/>
            <a:headEnd/>
            <a:tailEnd/>
          </a:ln>
        </p:spPr>
      </p:pic>
      <p:pic>
        <p:nvPicPr>
          <p:cNvPr id="5" name="Content Placeholder 4" descr="\\warehouse.cec.wustl.edu\home\links\dk14\winprofile\Desktop\12fall\senior design\simulations\Noise_dB.jpg"/>
          <p:cNvPicPr>
            <a:picLocks noGrp="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8036" y="3581400"/>
            <a:ext cx="3810000" cy="2514600"/>
          </a:xfrm>
          <a:prstGeom prst="rect">
            <a:avLst/>
          </a:prstGeom>
          <a:noFill/>
          <a:ln>
            <a:noFill/>
          </a:ln>
        </p:spPr>
      </p:pic>
      <p:pic>
        <p:nvPicPr>
          <p:cNvPr id="6" name="Picture 5" descr="\\warehouse.cec.wustl.edu\home\links\dk14\winprofile\Desktop\12fall\senior design\simulations\Bessel_dB(make a highpass flter attached).jpg"/>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62400" y="3466563"/>
            <a:ext cx="3810000" cy="2629437"/>
          </a:xfrm>
          <a:prstGeom prst="rect">
            <a:avLst/>
          </a:prstGeom>
          <a:noFill/>
          <a:ln>
            <a:noFill/>
          </a:ln>
        </p:spPr>
      </p:pic>
      <p:sp>
        <p:nvSpPr>
          <p:cNvPr id="7" name="TextBox 6"/>
          <p:cNvSpPr txBox="1"/>
          <p:nvPr/>
        </p:nvSpPr>
        <p:spPr>
          <a:xfrm>
            <a:off x="2814874" y="5867400"/>
            <a:ext cx="2595326" cy="369332"/>
          </a:xfrm>
          <a:prstGeom prst="rect">
            <a:avLst/>
          </a:prstGeom>
          <a:noFill/>
        </p:spPr>
        <p:txBody>
          <a:bodyPr wrap="none" rtlCol="0">
            <a:spAutoFit/>
          </a:bodyPr>
          <a:lstStyle/>
          <a:p>
            <a:r>
              <a:rPr lang="en-US" b="1" dirty="0" smtClean="0">
                <a:solidFill>
                  <a:srgbClr val="00B050"/>
                </a:solidFill>
              </a:rPr>
              <a:t>In Troubleshooting Phase</a:t>
            </a:r>
            <a:endParaRPr lang="en-US" b="1" dirty="0">
              <a:solidFill>
                <a:srgbClr val="00B050"/>
              </a:solidFill>
            </a:endParaRPr>
          </a:p>
        </p:txBody>
      </p:sp>
    </p:spTree>
    <p:extLst>
      <p:ext uri="{BB962C8B-B14F-4D97-AF65-F5344CB8AC3E}">
        <p14:creationId xmlns="" xmlns:p14="http://schemas.microsoft.com/office/powerpoint/2010/main" val="742954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dirty="0"/>
              <a:t>Design: Electrical System _ </a:t>
            </a:r>
            <a:br>
              <a:rPr lang="en-US" dirty="0"/>
            </a:br>
            <a:r>
              <a:rPr lang="en-US" dirty="0" smtClean="0"/>
              <a:t>Amplifier</a:t>
            </a:r>
            <a:endParaRPr lang="en-US" dirty="0"/>
          </a:p>
        </p:txBody>
      </p:sp>
      <p:sp>
        <p:nvSpPr>
          <p:cNvPr id="3" name="Content Placeholder 2"/>
          <p:cNvSpPr>
            <a:spLocks noGrp="1"/>
          </p:cNvSpPr>
          <p:nvPr>
            <p:ph idx="1"/>
          </p:nvPr>
        </p:nvSpPr>
        <p:spPr>
          <a:xfrm>
            <a:off x="457200" y="1447800"/>
            <a:ext cx="7620000" cy="4800600"/>
          </a:xfrm>
        </p:spPr>
        <p:txBody>
          <a:bodyPr>
            <a:noAutofit/>
          </a:bodyPr>
          <a:lstStyle/>
          <a:p>
            <a:r>
              <a:rPr lang="en-US" sz="2400" dirty="0" smtClean="0"/>
              <a:t>Why?</a:t>
            </a:r>
            <a:endParaRPr lang="en-US" sz="2400" dirty="0"/>
          </a:p>
          <a:p>
            <a:pPr lvl="1"/>
            <a:r>
              <a:rPr lang="en-US" sz="2400" dirty="0" smtClean="0"/>
              <a:t>Small Signal - approximately </a:t>
            </a:r>
            <a:r>
              <a:rPr lang="en-US" sz="2400" dirty="0"/>
              <a:t>~ 0.1 </a:t>
            </a:r>
            <a:r>
              <a:rPr lang="en-US" sz="2400" dirty="0" smtClean="0"/>
              <a:t>% of background signal</a:t>
            </a:r>
          </a:p>
          <a:p>
            <a:pPr lvl="1"/>
            <a:endParaRPr lang="en-US" sz="500" dirty="0" smtClean="0"/>
          </a:p>
          <a:p>
            <a:r>
              <a:rPr lang="en-US" sz="2400" dirty="0" smtClean="0"/>
              <a:t>Possible Solutions</a:t>
            </a:r>
          </a:p>
          <a:p>
            <a:pPr lvl="1"/>
            <a:r>
              <a:rPr lang="en-US" sz="2400" dirty="0" smtClean="0"/>
              <a:t>OP Amps</a:t>
            </a:r>
          </a:p>
          <a:p>
            <a:pPr lvl="2"/>
            <a:r>
              <a:rPr lang="en-US" sz="2000" dirty="0" smtClean="0"/>
              <a:t>Easy to build.</a:t>
            </a:r>
          </a:p>
          <a:p>
            <a:pPr lvl="2"/>
            <a:r>
              <a:rPr lang="en-US" sz="2000" dirty="0" smtClean="0"/>
              <a:t>Various Configurations – Differential, Instrument, and etc.</a:t>
            </a:r>
            <a:endParaRPr lang="en-US" sz="2000" dirty="0"/>
          </a:p>
          <a:p>
            <a:pPr lvl="1"/>
            <a:r>
              <a:rPr lang="en-US" sz="2400" dirty="0" smtClean="0"/>
              <a:t>Diode Amplifier</a:t>
            </a:r>
          </a:p>
          <a:p>
            <a:pPr lvl="2"/>
            <a:r>
              <a:rPr lang="en-US" sz="2000" dirty="0" smtClean="0"/>
              <a:t>Diode connected to OP Amps to control the current flow.</a:t>
            </a:r>
            <a:endParaRPr lang="en-US" sz="2000" dirty="0"/>
          </a:p>
          <a:p>
            <a:pPr lvl="1"/>
            <a:r>
              <a:rPr lang="en-US" sz="2400" dirty="0" smtClean="0"/>
              <a:t>Transistor Amplifier</a:t>
            </a:r>
          </a:p>
          <a:p>
            <a:pPr lvl="2"/>
            <a:r>
              <a:rPr lang="en-US" sz="2000" dirty="0" smtClean="0"/>
              <a:t>DC Biasing</a:t>
            </a:r>
          </a:p>
          <a:p>
            <a:r>
              <a:rPr lang="en-US" sz="2400" dirty="0" smtClean="0"/>
              <a:t>Use Transistor Amplifier.</a:t>
            </a:r>
            <a:endParaRPr lang="en-US" sz="2400" dirty="0"/>
          </a:p>
        </p:txBody>
      </p:sp>
    </p:spTree>
    <p:extLst>
      <p:ext uri="{BB962C8B-B14F-4D97-AF65-F5344CB8AC3E}">
        <p14:creationId xmlns="" xmlns:p14="http://schemas.microsoft.com/office/powerpoint/2010/main" val="1479257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Transistor Amplifier Design</a:t>
            </a:r>
            <a:endParaRPr lang="en-US" dirty="0"/>
          </a:p>
        </p:txBody>
      </p:sp>
      <p:sp>
        <p:nvSpPr>
          <p:cNvPr id="3" name="Content Placeholder 2"/>
          <p:cNvSpPr>
            <a:spLocks noGrp="1"/>
          </p:cNvSpPr>
          <p:nvPr>
            <p:ph idx="1"/>
          </p:nvPr>
        </p:nvSpPr>
        <p:spPr/>
        <p:txBody>
          <a:bodyPr/>
          <a:lstStyle/>
          <a:p>
            <a:r>
              <a:rPr lang="en-US" dirty="0"/>
              <a:t>From </a:t>
            </a:r>
            <a:r>
              <a:rPr lang="en-US" dirty="0" err="1"/>
              <a:t>Sdera</a:t>
            </a:r>
            <a:r>
              <a:rPr lang="en-US" dirty="0"/>
              <a:t>/Smith, </a:t>
            </a:r>
            <a:r>
              <a:rPr lang="en-US" dirty="0" err="1"/>
              <a:t>MicroElectronic</a:t>
            </a:r>
            <a:r>
              <a:rPr lang="en-US" dirty="0"/>
              <a:t> Circuits, 6Ed, Oxford University Press, 2011. Ch.5, P.432- P.450, the common source MOSFET transistor amplifier with a single power supply implemented design was adopted</a:t>
            </a:r>
            <a:r>
              <a:rPr lang="en-US" dirty="0" smtClean="0"/>
              <a:t>.</a:t>
            </a:r>
          </a:p>
          <a:p>
            <a:endParaRPr lang="en-US" dirty="0" smtClean="0"/>
          </a:p>
          <a:p>
            <a:r>
              <a:rPr lang="en-US" dirty="0" smtClean="0"/>
              <a:t>The </a:t>
            </a:r>
            <a:r>
              <a:rPr lang="en-US" dirty="0"/>
              <a:t>MOSFET </a:t>
            </a:r>
            <a:r>
              <a:rPr lang="en-US" dirty="0" smtClean="0"/>
              <a:t>transistor</a:t>
            </a:r>
          </a:p>
          <a:p>
            <a:pPr lvl="1"/>
            <a:r>
              <a:rPr lang="en-US" dirty="0" err="1" smtClean="0"/>
              <a:t>kp</a:t>
            </a:r>
            <a:r>
              <a:rPr lang="en-US" dirty="0" smtClean="0"/>
              <a:t> </a:t>
            </a:r>
            <a:r>
              <a:rPr lang="en-US" dirty="0"/>
              <a:t>= </a:t>
            </a:r>
            <a:r>
              <a:rPr lang="en-US" dirty="0" smtClean="0"/>
              <a:t>2.0e-5</a:t>
            </a:r>
          </a:p>
          <a:p>
            <a:pPr lvl="1"/>
            <a:r>
              <a:rPr lang="en-US" dirty="0" smtClean="0"/>
              <a:t>dimensions </a:t>
            </a:r>
            <a:r>
              <a:rPr lang="en-US" dirty="0"/>
              <a:t>of 100μm x 100 </a:t>
            </a:r>
            <a:r>
              <a:rPr lang="en-US" dirty="0" err="1"/>
              <a:t>μm</a:t>
            </a:r>
            <a:r>
              <a:rPr lang="en-US" dirty="0"/>
              <a:t> (Length x Width).</a:t>
            </a:r>
          </a:p>
          <a:p>
            <a:endParaRPr lang="en-US" dirty="0" smtClean="0"/>
          </a:p>
          <a:p>
            <a:r>
              <a:rPr lang="en-US" dirty="0" smtClean="0"/>
              <a:t>Used DC analysis and AC analysis</a:t>
            </a:r>
            <a:endParaRPr lang="en-US" dirty="0"/>
          </a:p>
        </p:txBody>
      </p:sp>
    </p:spTree>
    <p:extLst>
      <p:ext uri="{BB962C8B-B14F-4D97-AF65-F5344CB8AC3E}">
        <p14:creationId xmlns="" xmlns:p14="http://schemas.microsoft.com/office/powerpoint/2010/main" val="2748668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077200" cy="1143000"/>
          </a:xfrm>
        </p:spPr>
        <p:txBody>
          <a:bodyPr/>
          <a:lstStyle/>
          <a:p>
            <a:r>
              <a:rPr lang="en-US" sz="3600" dirty="0"/>
              <a:t>Transistor Amplifier </a:t>
            </a:r>
            <a:r>
              <a:rPr lang="en-US" sz="3600" dirty="0" smtClean="0"/>
              <a:t>Design and </a:t>
            </a:r>
            <a:r>
              <a:rPr lang="en-US" sz="3600" dirty="0" err="1" smtClean="0"/>
              <a:t>Simultion</a:t>
            </a:r>
            <a:endParaRPr lang="en-US" sz="3600" dirty="0"/>
          </a:p>
        </p:txBody>
      </p:sp>
      <p:sp>
        <p:nvSpPr>
          <p:cNvPr id="5" name="Content Placeholder 4"/>
          <p:cNvSpPr>
            <a:spLocks noGrp="1"/>
          </p:cNvSpPr>
          <p:nvPr>
            <p:ph idx="1"/>
          </p:nvPr>
        </p:nvSpPr>
        <p:spPr>
          <a:xfrm>
            <a:off x="457200" y="1295400"/>
            <a:ext cx="7620000" cy="52578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sz="1050" dirty="0" smtClean="0"/>
          </a:p>
          <a:p>
            <a:r>
              <a:rPr lang="en-US" dirty="0" smtClean="0"/>
              <a:t>Gain of the design = 2.991 </a:t>
            </a:r>
          </a:p>
          <a:p>
            <a:r>
              <a:rPr lang="en-US" dirty="0" smtClean="0"/>
              <a:t>Phase shift = 180</a:t>
            </a:r>
            <a:r>
              <a:rPr lang="en-US" baseline="30000" dirty="0" smtClean="0"/>
              <a:t>o</a:t>
            </a:r>
          </a:p>
          <a:p>
            <a:r>
              <a:rPr lang="en-US" dirty="0" smtClean="0"/>
              <a:t>Can be increase the Gain by cascading series </a:t>
            </a:r>
            <a:r>
              <a:rPr lang="en-US" dirty="0" smtClean="0"/>
              <a:t>of amplifier </a:t>
            </a:r>
            <a:r>
              <a:rPr lang="en-US" dirty="0" smtClean="0"/>
              <a:t>or adding an OP Amp</a:t>
            </a:r>
            <a:endParaRPr lang="en-US" dirty="0"/>
          </a:p>
        </p:txBody>
      </p:sp>
      <p:pic>
        <p:nvPicPr>
          <p:cNvPr id="6" name="Picture 5" descr="C:\Users\hp\Desktop\Design_2nd_Report\Senior_Design_Simulations\Tans_Amp_Simul.JPG"/>
          <p:cNvPicPr/>
          <p:nvPr/>
        </p:nvPicPr>
        <p:blipFill>
          <a:blip r:embed="rId2" cstate="print"/>
          <a:srcRect/>
          <a:stretch>
            <a:fillRect/>
          </a:stretch>
        </p:blipFill>
        <p:spPr bwMode="auto">
          <a:xfrm>
            <a:off x="381001" y="1143001"/>
            <a:ext cx="3886200" cy="3639184"/>
          </a:xfrm>
          <a:prstGeom prst="rect">
            <a:avLst/>
          </a:prstGeom>
          <a:noFill/>
          <a:ln w="9525">
            <a:noFill/>
            <a:miter lim="800000"/>
            <a:headEnd/>
            <a:tailEnd/>
          </a:ln>
        </p:spPr>
      </p:pic>
      <p:pic>
        <p:nvPicPr>
          <p:cNvPr id="7" name="Picture 6" descr="C:\Users\hp\Desktop\Design_2nd_Report\Senior_Design_Simulations\Trans_Amp_Result_V(t).JPG"/>
          <p:cNvPicPr/>
          <p:nvPr/>
        </p:nvPicPr>
        <p:blipFill>
          <a:blip r:embed="rId3" cstate="print"/>
          <a:srcRect/>
          <a:stretch>
            <a:fillRect/>
          </a:stretch>
        </p:blipFill>
        <p:spPr bwMode="auto">
          <a:xfrm>
            <a:off x="4243192" y="1143001"/>
            <a:ext cx="3834008" cy="3639183"/>
          </a:xfrm>
          <a:prstGeom prst="rect">
            <a:avLst/>
          </a:prstGeom>
          <a:noFill/>
          <a:ln w="9525">
            <a:noFill/>
            <a:miter lim="800000"/>
            <a:headEnd/>
            <a:tailEnd/>
          </a:ln>
        </p:spPr>
      </p:pic>
    </p:spTree>
    <p:extLst>
      <p:ext uri="{BB962C8B-B14F-4D97-AF65-F5344CB8AC3E}">
        <p14:creationId xmlns="" xmlns:p14="http://schemas.microsoft.com/office/powerpoint/2010/main" val="3795927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Cooling System.</a:t>
            </a:r>
            <a:endParaRPr lang="en-US" dirty="0"/>
          </a:p>
        </p:txBody>
      </p:sp>
      <p:sp>
        <p:nvSpPr>
          <p:cNvPr id="3" name="Content Placeholder 2"/>
          <p:cNvSpPr>
            <a:spLocks noGrp="1"/>
          </p:cNvSpPr>
          <p:nvPr>
            <p:ph idx="1"/>
          </p:nvPr>
        </p:nvSpPr>
        <p:spPr/>
        <p:txBody>
          <a:bodyPr>
            <a:normAutofit/>
          </a:bodyPr>
          <a:lstStyle/>
          <a:p>
            <a:pPr marL="114300" indent="0">
              <a:buNone/>
            </a:pPr>
            <a:r>
              <a:rPr lang="en-US" sz="3200" dirty="0" smtClean="0"/>
              <a:t>Why?</a:t>
            </a:r>
          </a:p>
          <a:p>
            <a:pPr marL="114300" indent="0"/>
            <a:r>
              <a:rPr lang="en-US" sz="2800" dirty="0" smtClean="0"/>
              <a:t>Minimize Thermal Noise</a:t>
            </a:r>
          </a:p>
          <a:p>
            <a:pPr marL="114300" indent="0"/>
            <a:endParaRPr lang="en-US" sz="2800" dirty="0" smtClean="0"/>
          </a:p>
          <a:p>
            <a:pPr marL="114300" indent="0">
              <a:buNone/>
            </a:pPr>
            <a:r>
              <a:rPr lang="en-US" sz="3200" dirty="0" smtClean="0"/>
              <a:t>Cooling </a:t>
            </a:r>
            <a:r>
              <a:rPr lang="en-US" sz="3200" dirty="0" smtClean="0"/>
              <a:t>Methods: </a:t>
            </a:r>
          </a:p>
          <a:p>
            <a:r>
              <a:rPr lang="en-US" sz="2800" dirty="0" smtClean="0"/>
              <a:t>Open Air Cooling.</a:t>
            </a:r>
          </a:p>
          <a:p>
            <a:r>
              <a:rPr lang="en-US" sz="2800" dirty="0" smtClean="0"/>
              <a:t>Liquid Nitrogen Cooling.</a:t>
            </a:r>
          </a:p>
          <a:p>
            <a:r>
              <a:rPr lang="en-US" sz="2800" dirty="0" smtClean="0"/>
              <a:t>Refrigeration</a:t>
            </a:r>
          </a:p>
          <a:p>
            <a:r>
              <a:rPr lang="en-US" sz="2800" dirty="0" err="1" smtClean="0"/>
              <a:t>Peltier</a:t>
            </a:r>
            <a:r>
              <a:rPr lang="en-US" sz="2800" dirty="0" smtClean="0"/>
              <a:t> Cooler</a:t>
            </a:r>
            <a:endParaRPr lang="en-US" sz="2800" dirty="0"/>
          </a:p>
        </p:txBody>
      </p:sp>
      <p:pic>
        <p:nvPicPr>
          <p:cNvPr id="4" name="Picture 3" descr="http://upload.wikimedia.org/wikipedia/commons/5/5d/Refrigeration.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1524000"/>
            <a:ext cx="2667000" cy="2362200"/>
          </a:xfrm>
          <a:prstGeom prst="rect">
            <a:avLst/>
          </a:prstGeom>
          <a:noFill/>
          <a:ln>
            <a:noFill/>
          </a:ln>
        </p:spPr>
      </p:pic>
      <p:pic>
        <p:nvPicPr>
          <p:cNvPr id="5" name="Picture 4" descr="Standard TECs photo"/>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724400" y="3886200"/>
            <a:ext cx="2819400" cy="2286000"/>
          </a:xfrm>
          <a:prstGeom prst="rect">
            <a:avLst/>
          </a:prstGeom>
          <a:noFill/>
          <a:ln>
            <a:noFill/>
          </a:ln>
        </p:spPr>
      </p:pic>
    </p:spTree>
    <p:extLst>
      <p:ext uri="{BB962C8B-B14F-4D97-AF65-F5344CB8AC3E}">
        <p14:creationId xmlns="" xmlns:p14="http://schemas.microsoft.com/office/powerpoint/2010/main" val="1849391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Peltier</a:t>
            </a:r>
            <a:r>
              <a:rPr lang="en-US" dirty="0" smtClean="0"/>
              <a:t> Cooler Analysis	</a:t>
            </a:r>
            <a:endParaRPr lang="en-US" dirty="0"/>
          </a:p>
        </p:txBody>
      </p:sp>
      <p:sp>
        <p:nvSpPr>
          <p:cNvPr id="3" name="Content Placeholder 2"/>
          <p:cNvSpPr>
            <a:spLocks noGrp="1"/>
          </p:cNvSpPr>
          <p:nvPr>
            <p:ph idx="1"/>
          </p:nvPr>
        </p:nvSpPr>
        <p:spPr/>
        <p:txBody>
          <a:bodyPr/>
          <a:lstStyle/>
          <a:p>
            <a:r>
              <a:rPr lang="en-US" dirty="0" smtClean="0"/>
              <a:t>Normally calculation is performed based on an expected thermal load in Watts. </a:t>
            </a:r>
          </a:p>
          <a:p>
            <a:r>
              <a:rPr lang="en-US" dirty="0" smtClean="0"/>
              <a:t>In our case, there is no load. The PIN diode must be cooled relative to ambient temperature.</a:t>
            </a:r>
          </a:p>
          <a:p>
            <a:r>
              <a:rPr lang="en-US" dirty="0" smtClean="0"/>
              <a:t>Team discussed this with an engineer at </a:t>
            </a:r>
            <a:r>
              <a:rPr lang="en-US" dirty="0" err="1" smtClean="0"/>
              <a:t>Tellurex</a:t>
            </a:r>
            <a:r>
              <a:rPr lang="en-US" dirty="0" smtClean="0"/>
              <a:t>, a </a:t>
            </a:r>
            <a:r>
              <a:rPr lang="en-US" dirty="0" err="1" smtClean="0"/>
              <a:t>Peltier</a:t>
            </a:r>
            <a:r>
              <a:rPr lang="en-US" dirty="0" smtClean="0"/>
              <a:t> Cooler Company.</a:t>
            </a:r>
          </a:p>
          <a:p>
            <a:r>
              <a:rPr lang="en-US" dirty="0" smtClean="0"/>
              <a:t>His advice was to pick a </a:t>
            </a:r>
            <a:r>
              <a:rPr lang="en-US" dirty="0" err="1" smtClean="0"/>
              <a:t>Peltier</a:t>
            </a:r>
            <a:r>
              <a:rPr lang="en-US" dirty="0" smtClean="0"/>
              <a:t> that fit our size constraints, and to then adjust the cooling amount by increasing or decreasing the DC current applied to the cooler. </a:t>
            </a:r>
          </a:p>
        </p:txBody>
      </p:sp>
    </p:spTree>
    <p:extLst>
      <p:ext uri="{BB962C8B-B14F-4D97-AF65-F5344CB8AC3E}">
        <p14:creationId xmlns="" xmlns:p14="http://schemas.microsoft.com/office/powerpoint/2010/main" val="887785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t>
            </a:r>
            <a:r>
              <a:rPr lang="en-US" dirty="0" err="1" smtClean="0"/>
              <a:t>Peltier</a:t>
            </a:r>
            <a:r>
              <a:rPr lang="en-US" dirty="0" smtClean="0"/>
              <a:t> Cooler Selection</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280219566"/>
              </p:ext>
            </p:extLst>
          </p:nvPr>
        </p:nvGraphicFramePr>
        <p:xfrm>
          <a:off x="1371600" y="1981200"/>
          <a:ext cx="6300786" cy="3260472"/>
        </p:xfrm>
        <a:graphic>
          <a:graphicData uri="http://schemas.openxmlformats.org/drawingml/2006/table">
            <a:tbl>
              <a:tblPr firstRow="1" firstCol="1" bandRow="1">
                <a:tableStyleId>{5C22544A-7EE6-4342-B048-85BDC9FD1C3A}</a:tableStyleId>
              </a:tblPr>
              <a:tblGrid>
                <a:gridCol w="1204562"/>
                <a:gridCol w="794217"/>
                <a:gridCol w="661847"/>
                <a:gridCol w="794217"/>
                <a:gridCol w="717001"/>
                <a:gridCol w="661847"/>
                <a:gridCol w="661847"/>
                <a:gridCol w="805248"/>
              </a:tblGrid>
              <a:tr h="1116468">
                <a:tc>
                  <a:txBody>
                    <a:bodyPr/>
                    <a:lstStyle/>
                    <a:p>
                      <a:pPr marL="0" marR="0" algn="ctr">
                        <a:lnSpc>
                          <a:spcPct val="115000"/>
                        </a:lnSpc>
                        <a:spcBef>
                          <a:spcPts val="0"/>
                        </a:spcBef>
                        <a:spcAft>
                          <a:spcPts val="0"/>
                        </a:spcAft>
                      </a:pPr>
                      <a:r>
                        <a:rPr lang="en-US" sz="1200" dirty="0">
                          <a:effectLst/>
                        </a:rPr>
                        <a:t> </a:t>
                      </a:r>
                      <a:endParaRPr lang="en-US" sz="1100" dirty="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Weight</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C2-04-0101</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C2-06-0902R</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00801-9X30-10RU3</a:t>
                      </a:r>
                      <a:endParaRPr lang="en-US" sz="1100" dirty="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C2-06-0402R</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C2-04-0102</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00301-9X30-10RU2</a:t>
                      </a:r>
                      <a:endParaRPr lang="en-US" sz="1100" dirty="0">
                        <a:solidFill>
                          <a:srgbClr val="00B050"/>
                        </a:solidFill>
                        <a:effectLst/>
                        <a:latin typeface="Calibri"/>
                        <a:ea typeface="Malgun Gothic"/>
                        <a:cs typeface="Times New Roman"/>
                      </a:endParaRPr>
                    </a:p>
                  </a:txBody>
                  <a:tcPr marL="68580" marR="68580" marT="0" marB="0" anchor="ctr"/>
                </a:tc>
              </a:tr>
              <a:tr h="357334">
                <a:tc>
                  <a:txBody>
                    <a:bodyPr/>
                    <a:lstStyle/>
                    <a:p>
                      <a:pPr marL="0" marR="0" algn="ctr">
                        <a:lnSpc>
                          <a:spcPct val="115000"/>
                        </a:lnSpc>
                        <a:spcBef>
                          <a:spcPts val="0"/>
                        </a:spcBef>
                        <a:spcAft>
                          <a:spcPts val="0"/>
                        </a:spcAft>
                      </a:pPr>
                      <a:r>
                        <a:rPr lang="en-US" sz="1200">
                          <a:effectLst/>
                        </a:rPr>
                        <a:t>Qmax</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4</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5.5</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3</a:t>
                      </a:r>
                      <a:endParaRPr lang="en-US" sz="1100" dirty="0">
                        <a:solidFill>
                          <a:srgbClr val="00B050"/>
                        </a:solidFill>
                        <a:effectLst/>
                        <a:latin typeface="Calibri"/>
                        <a:ea typeface="Malgun Gothic"/>
                        <a:cs typeface="Times New Roman"/>
                      </a:endParaRPr>
                    </a:p>
                  </a:txBody>
                  <a:tcPr marL="68580" marR="68580" marT="0" marB="0" anchor="ctr"/>
                </a:tc>
              </a:tr>
              <a:tr h="357334">
                <a:tc>
                  <a:txBody>
                    <a:bodyPr/>
                    <a:lstStyle/>
                    <a:p>
                      <a:pPr marL="0" marR="0" algn="ctr">
                        <a:lnSpc>
                          <a:spcPct val="115000"/>
                        </a:lnSpc>
                        <a:spcBef>
                          <a:spcPts val="0"/>
                        </a:spcBef>
                        <a:spcAft>
                          <a:spcPts val="0"/>
                        </a:spcAft>
                      </a:pPr>
                      <a:r>
                        <a:rPr lang="en-US" sz="1200">
                          <a:effectLst/>
                        </a:rPr>
                        <a:t>dTmax</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6</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8</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8.5</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8.5</a:t>
                      </a:r>
                      <a:endParaRPr lang="en-US" sz="1100" dirty="0">
                        <a:solidFill>
                          <a:srgbClr val="00B050"/>
                        </a:solidFill>
                        <a:effectLst/>
                        <a:latin typeface="Calibri"/>
                        <a:ea typeface="Malgun Gothic"/>
                        <a:cs typeface="Times New Roman"/>
                      </a:endParaRPr>
                    </a:p>
                  </a:txBody>
                  <a:tcPr marL="68580" marR="68580" marT="0" marB="0" anchor="ctr"/>
                </a:tc>
              </a:tr>
              <a:tr h="357334">
                <a:tc>
                  <a:txBody>
                    <a:bodyPr/>
                    <a:lstStyle/>
                    <a:p>
                      <a:pPr marL="0" marR="0" algn="ctr">
                        <a:lnSpc>
                          <a:spcPct val="115000"/>
                        </a:lnSpc>
                        <a:spcBef>
                          <a:spcPts val="0"/>
                        </a:spcBef>
                        <a:spcAft>
                          <a:spcPts val="0"/>
                        </a:spcAft>
                      </a:pPr>
                      <a:r>
                        <a:rPr lang="en-US" sz="1200" dirty="0">
                          <a:effectLst/>
                        </a:rPr>
                        <a:t>A</a:t>
                      </a:r>
                      <a:endParaRPr lang="en-US" sz="1100" dirty="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6.5</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8.5</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10</a:t>
                      </a:r>
                      <a:endParaRPr lang="en-US" sz="1100" dirty="0">
                        <a:solidFill>
                          <a:srgbClr val="00B050"/>
                        </a:solidFill>
                        <a:effectLst/>
                        <a:latin typeface="Calibri"/>
                        <a:ea typeface="Malgun Gothic"/>
                        <a:cs typeface="Times New Roman"/>
                      </a:endParaRPr>
                    </a:p>
                  </a:txBody>
                  <a:tcPr marL="68580" marR="68580" marT="0" marB="0" anchor="ctr"/>
                </a:tc>
              </a:tr>
              <a:tr h="357334">
                <a:tc>
                  <a:txBody>
                    <a:bodyPr/>
                    <a:lstStyle/>
                    <a:p>
                      <a:pPr marL="0" marR="0" algn="ctr">
                        <a:lnSpc>
                          <a:spcPct val="115000"/>
                        </a:lnSpc>
                        <a:spcBef>
                          <a:spcPts val="0"/>
                        </a:spcBef>
                        <a:spcAft>
                          <a:spcPts val="0"/>
                        </a:spcAft>
                      </a:pPr>
                      <a:r>
                        <a:rPr lang="en-US" sz="1200">
                          <a:effectLst/>
                        </a:rPr>
                        <a:t>B</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8.5</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10</a:t>
                      </a:r>
                      <a:endParaRPr lang="en-US" sz="1100" dirty="0">
                        <a:solidFill>
                          <a:srgbClr val="00B050"/>
                        </a:solidFill>
                        <a:effectLst/>
                        <a:latin typeface="Calibri"/>
                        <a:ea typeface="Malgun Gothic"/>
                        <a:cs typeface="Times New Roman"/>
                      </a:endParaRPr>
                    </a:p>
                  </a:txBody>
                  <a:tcPr marL="68580" marR="68580" marT="0" marB="0" anchor="ctr"/>
                </a:tc>
              </a:tr>
              <a:tr h="357334">
                <a:tc>
                  <a:txBody>
                    <a:bodyPr/>
                    <a:lstStyle/>
                    <a:p>
                      <a:pPr marL="0" marR="0" algn="ctr">
                        <a:lnSpc>
                          <a:spcPct val="115000"/>
                        </a:lnSpc>
                        <a:spcBef>
                          <a:spcPts val="0"/>
                        </a:spcBef>
                        <a:spcAft>
                          <a:spcPts val="0"/>
                        </a:spcAft>
                      </a:pPr>
                      <a:r>
                        <a:rPr lang="en-US" sz="1200">
                          <a:effectLst/>
                        </a:rPr>
                        <a:t>H</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10</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7</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9</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7</a:t>
                      </a:r>
                      <a:endParaRPr lang="en-US" sz="1100" dirty="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8.5</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10</a:t>
                      </a:r>
                      <a:endParaRPr lang="en-US" sz="1100" dirty="0">
                        <a:solidFill>
                          <a:srgbClr val="00B050"/>
                        </a:solidFill>
                        <a:effectLst/>
                        <a:latin typeface="Calibri"/>
                        <a:ea typeface="Malgun Gothic"/>
                        <a:cs typeface="Times New Roman"/>
                      </a:endParaRPr>
                    </a:p>
                  </a:txBody>
                  <a:tcPr marL="68580" marR="68580" marT="0" marB="0" anchor="ctr"/>
                </a:tc>
              </a:tr>
              <a:tr h="357334">
                <a:tc>
                  <a:txBody>
                    <a:bodyPr/>
                    <a:lstStyle/>
                    <a:p>
                      <a:pPr marL="0" marR="0" algn="ctr">
                        <a:lnSpc>
                          <a:spcPct val="115000"/>
                        </a:lnSpc>
                        <a:spcBef>
                          <a:spcPts val="0"/>
                        </a:spcBef>
                        <a:spcAft>
                          <a:spcPts val="0"/>
                        </a:spcAft>
                      </a:pPr>
                      <a:r>
                        <a:rPr lang="en-US" sz="1200">
                          <a:effectLst/>
                        </a:rPr>
                        <a:t> </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Total</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230</a:t>
                      </a:r>
                      <a:endParaRPr lang="en-US" sz="11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283</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349</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314</a:t>
                      </a:r>
                      <a:endParaRPr lang="en-US" sz="1100" dirty="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effectLst/>
                        </a:rPr>
                        <a:t>341.5</a:t>
                      </a:r>
                      <a:endParaRPr lang="en-US" sz="110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B050"/>
                          </a:solidFill>
                          <a:effectLst/>
                        </a:rPr>
                        <a:t>372</a:t>
                      </a:r>
                      <a:endParaRPr lang="en-US" sz="1100" dirty="0">
                        <a:solidFill>
                          <a:srgbClr val="00B050"/>
                        </a:solidFill>
                        <a:effectLst/>
                        <a:latin typeface="Calibri"/>
                        <a:ea typeface="Malgun Gothic"/>
                        <a:cs typeface="Times New Roman"/>
                      </a:endParaRPr>
                    </a:p>
                  </a:txBody>
                  <a:tcPr marL="68580" marR="68580" marT="0" marB="0" anchor="ctr"/>
                </a:tc>
              </a:tr>
            </a:tbl>
          </a:graphicData>
        </a:graphic>
      </p:graphicFrame>
    </p:spTree>
    <p:extLst>
      <p:ext uri="{BB962C8B-B14F-4D97-AF65-F5344CB8AC3E}">
        <p14:creationId xmlns="" xmlns:p14="http://schemas.microsoft.com/office/powerpoint/2010/main" val="2753021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Review - Client Request</a:t>
            </a:r>
            <a:endParaRPr lang="en-US" dirty="0"/>
          </a:p>
        </p:txBody>
      </p:sp>
      <p:sp>
        <p:nvSpPr>
          <p:cNvPr id="3" name="Content Placeholder 2"/>
          <p:cNvSpPr>
            <a:spLocks noGrp="1"/>
          </p:cNvSpPr>
          <p:nvPr>
            <p:ph idx="1"/>
          </p:nvPr>
        </p:nvSpPr>
        <p:spPr/>
        <p:txBody>
          <a:bodyPr/>
          <a:lstStyle/>
          <a:p>
            <a:r>
              <a:rPr lang="en-US" dirty="0" smtClean="0"/>
              <a:t>Background Signal ≈ </a:t>
            </a:r>
            <a:r>
              <a:rPr lang="en-US" dirty="0" err="1" smtClean="0"/>
              <a:t>nA</a:t>
            </a:r>
            <a:endParaRPr lang="en-US" dirty="0" smtClean="0"/>
          </a:p>
          <a:p>
            <a:r>
              <a:rPr lang="en-US" dirty="0" smtClean="0"/>
              <a:t>Signal </a:t>
            </a:r>
            <a:r>
              <a:rPr lang="en-US" dirty="0" smtClean="0"/>
              <a:t>of interest ≈</a:t>
            </a:r>
            <a:r>
              <a:rPr lang="en-US" dirty="0" smtClean="0"/>
              <a:t> </a:t>
            </a:r>
            <a:r>
              <a:rPr lang="en-US" dirty="0" err="1" smtClean="0"/>
              <a:t>pA</a:t>
            </a:r>
            <a:r>
              <a:rPr lang="en-US" dirty="0" smtClean="0"/>
              <a:t> </a:t>
            </a:r>
            <a:r>
              <a:rPr lang="en-US" dirty="0" smtClean="0"/>
              <a:t/>
            </a:r>
            <a:br>
              <a:rPr lang="en-US" dirty="0" smtClean="0"/>
            </a:br>
            <a:r>
              <a:rPr lang="en-US" dirty="0" smtClean="0"/>
              <a:t/>
            </a:r>
            <a:br>
              <a:rPr lang="en-US" dirty="0" smtClean="0"/>
            </a:br>
            <a:r>
              <a:rPr lang="en-US" dirty="0" smtClean="0"/>
              <a:t>→ SNR </a:t>
            </a:r>
            <a:r>
              <a:rPr lang="en-US" dirty="0" smtClean="0"/>
              <a:t>is approximately 0.1</a:t>
            </a:r>
            <a:r>
              <a:rPr lang="en-US" dirty="0" smtClean="0"/>
              <a:t>% </a:t>
            </a:r>
            <a:br>
              <a:rPr lang="en-US" dirty="0" smtClean="0"/>
            </a:br>
            <a:r>
              <a:rPr lang="en-US" dirty="0" smtClean="0"/>
              <a:t>→ Client requested to build a system with a higher SNR by reducing noise</a:t>
            </a:r>
          </a:p>
          <a:p>
            <a:endParaRPr lang="en-US" dirty="0" smtClean="0"/>
          </a:p>
          <a:p>
            <a:r>
              <a:rPr lang="en-US" dirty="0" smtClean="0"/>
              <a:t>Reducing Noise</a:t>
            </a:r>
          </a:p>
          <a:p>
            <a:pPr lvl="1"/>
            <a:r>
              <a:rPr lang="en-US" dirty="0" smtClean="0"/>
              <a:t>By matching Lens and PIN diode</a:t>
            </a:r>
          </a:p>
          <a:p>
            <a:pPr lvl="1"/>
            <a:r>
              <a:rPr lang="en-US" dirty="0" smtClean="0"/>
              <a:t>By lowering temperature of the system</a:t>
            </a:r>
          </a:p>
          <a:p>
            <a:pPr lvl="1"/>
            <a:r>
              <a:rPr lang="en-US" dirty="0" smtClean="0"/>
              <a:t>By Input constraint and Filtering system of External circuit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Specific </a:t>
            </a:r>
            <a:r>
              <a:rPr lang="en-US" dirty="0" err="1" smtClean="0"/>
              <a:t>Peltier</a:t>
            </a:r>
            <a:r>
              <a:rPr lang="en-US" dirty="0" smtClean="0"/>
              <a:t> Cooler</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88408244"/>
              </p:ext>
            </p:extLst>
          </p:nvPr>
        </p:nvGraphicFramePr>
        <p:xfrm>
          <a:off x="1371600" y="1600200"/>
          <a:ext cx="5943600" cy="4191000"/>
        </p:xfrm>
        <a:graphic>
          <a:graphicData uri="http://schemas.openxmlformats.org/drawingml/2006/table">
            <a:tbl>
              <a:tblPr firstRow="1" firstCol="1" bandRow="1">
                <a:tableStyleId>{5C22544A-7EE6-4342-B048-85BDC9FD1C3A}</a:tableStyleId>
              </a:tblPr>
              <a:tblGrid>
                <a:gridCol w="2971800"/>
                <a:gridCol w="2971800"/>
              </a:tblGrid>
              <a:tr h="567137">
                <a:tc>
                  <a:txBody>
                    <a:bodyPr/>
                    <a:lstStyle/>
                    <a:p>
                      <a:pPr marL="0" marR="0" algn="ctr">
                        <a:lnSpc>
                          <a:spcPct val="115000"/>
                        </a:lnSpc>
                        <a:spcBef>
                          <a:spcPts val="0"/>
                        </a:spcBef>
                        <a:spcAft>
                          <a:spcPts val="0"/>
                        </a:spcAft>
                      </a:pPr>
                      <a:r>
                        <a:rPr lang="en-US" sz="1200" dirty="0">
                          <a:effectLst/>
                        </a:rPr>
                        <a:t>Product Used in Design</a:t>
                      </a:r>
                    </a:p>
                    <a:p>
                      <a:pPr marL="0" marR="0" algn="ctr">
                        <a:lnSpc>
                          <a:spcPct val="115000"/>
                        </a:lnSpc>
                        <a:spcBef>
                          <a:spcPts val="0"/>
                        </a:spcBef>
                        <a:spcAft>
                          <a:spcPts val="0"/>
                        </a:spcAft>
                      </a:pPr>
                      <a:r>
                        <a:rPr lang="en-US" sz="1200" dirty="0">
                          <a:effectLst/>
                        </a:rPr>
                        <a:t> </a:t>
                      </a:r>
                      <a:endParaRPr lang="en-US" sz="1200" dirty="0">
                        <a:effectLst/>
                        <a:latin typeface="Calibri"/>
                        <a:ea typeface="Malgun Gothic"/>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effectLst/>
                        </a:rPr>
                        <a:t>00301-9X30-10RU2 Single Stage Mini </a:t>
                      </a:r>
                      <a:r>
                        <a:rPr lang="en-US" sz="1200" dirty="0" err="1">
                          <a:effectLst/>
                        </a:rPr>
                        <a:t>Peltier</a:t>
                      </a:r>
                      <a:r>
                        <a:rPr lang="en-US" sz="1200" dirty="0">
                          <a:effectLst/>
                        </a:rPr>
                        <a:t> Cooler</a:t>
                      </a:r>
                      <a:endParaRPr lang="en-US" sz="1200" dirty="0">
                        <a:effectLst/>
                        <a:latin typeface="Calibri"/>
                        <a:ea typeface="Malgun Gothic"/>
                        <a:cs typeface="Times New Roman"/>
                      </a:endParaRPr>
                    </a:p>
                  </a:txBody>
                  <a:tcPr marL="68580" marR="68580" marT="0" marB="0" anchor="ctr"/>
                </a:tc>
              </a:tr>
              <a:tr h="936585">
                <a:tc>
                  <a:txBody>
                    <a:bodyPr/>
                    <a:lstStyle/>
                    <a:p>
                      <a:pPr marL="0" marR="0" algn="ctr">
                        <a:lnSpc>
                          <a:spcPct val="115000"/>
                        </a:lnSpc>
                        <a:spcBef>
                          <a:spcPts val="0"/>
                        </a:spcBef>
                        <a:spcAft>
                          <a:spcPts val="0"/>
                        </a:spcAft>
                      </a:pPr>
                      <a:r>
                        <a:rPr lang="en-US" sz="1200">
                          <a:effectLst/>
                        </a:rPr>
                        <a:t>Manufacturer</a:t>
                      </a:r>
                      <a:endParaRPr lang="en-US" sz="1200">
                        <a:effectLst/>
                        <a:latin typeface="Calibri"/>
                        <a:ea typeface="Malgun Gothic"/>
                        <a:cs typeface="Times New Roman"/>
                      </a:endParaRPr>
                    </a:p>
                  </a:txBody>
                  <a:tcPr marL="68580" marR="68580" marT="0" marB="0"/>
                </a:tc>
                <a:tc>
                  <a:txBody>
                    <a:bodyPr/>
                    <a:lstStyle/>
                    <a:p>
                      <a:pPr marL="342900" marR="0" lvl="0" indent="-342900">
                        <a:lnSpc>
                          <a:spcPct val="115000"/>
                        </a:lnSpc>
                        <a:spcBef>
                          <a:spcPts val="0"/>
                        </a:spcBef>
                        <a:spcAft>
                          <a:spcPts val="0"/>
                        </a:spcAft>
                        <a:buFont typeface="Times New Roman"/>
                        <a:buNone/>
                      </a:pPr>
                      <a:r>
                        <a:rPr lang="en-US" sz="1200" dirty="0">
                          <a:effectLst/>
                        </a:rPr>
                        <a:t>Custom Thermoelectric, </a:t>
                      </a:r>
                      <a:r>
                        <a:rPr lang="en-US" sz="1200" dirty="0" smtClean="0">
                          <a:effectLst/>
                        </a:rPr>
                        <a:t>Inc.</a:t>
                      </a:r>
                    </a:p>
                    <a:p>
                      <a:pPr marL="342900" marR="0" lvl="0" indent="-342900">
                        <a:lnSpc>
                          <a:spcPct val="115000"/>
                        </a:lnSpc>
                        <a:spcBef>
                          <a:spcPts val="0"/>
                        </a:spcBef>
                        <a:spcAft>
                          <a:spcPts val="0"/>
                        </a:spcAft>
                        <a:buFont typeface="Times New Roman"/>
                        <a:buNone/>
                      </a:pPr>
                      <a:r>
                        <a:rPr lang="en-US" sz="1200" dirty="0" smtClean="0">
                          <a:effectLst/>
                        </a:rPr>
                        <a:t>Phone</a:t>
                      </a:r>
                      <a:r>
                        <a:rPr lang="en-US" sz="1200" dirty="0">
                          <a:effectLst/>
                        </a:rPr>
                        <a:t>: (443)-</a:t>
                      </a:r>
                      <a:r>
                        <a:rPr lang="en-US" sz="1200" dirty="0" smtClean="0">
                          <a:effectLst/>
                        </a:rPr>
                        <a:t>926-9135</a:t>
                      </a:r>
                    </a:p>
                    <a:p>
                      <a:pPr marL="342900" marR="0" lvl="0" indent="-342900">
                        <a:lnSpc>
                          <a:spcPct val="115000"/>
                        </a:lnSpc>
                        <a:spcBef>
                          <a:spcPts val="0"/>
                        </a:spcBef>
                        <a:spcAft>
                          <a:spcPts val="0"/>
                        </a:spcAft>
                        <a:buFont typeface="Times New Roman"/>
                        <a:buNone/>
                      </a:pPr>
                      <a:r>
                        <a:rPr lang="en-US" sz="1200" u="sng" dirty="0" smtClean="0">
                          <a:effectLst/>
                          <a:hlinkClick r:id="rId2"/>
                        </a:rPr>
                        <a:t>http</a:t>
                      </a:r>
                      <a:r>
                        <a:rPr lang="en-US" sz="1200" u="sng" dirty="0">
                          <a:effectLst/>
                          <a:hlinkClick r:id="rId2"/>
                        </a:rPr>
                        <a:t>://</a:t>
                      </a:r>
                      <a:r>
                        <a:rPr lang="en-US" sz="1200" u="sng" dirty="0" smtClean="0">
                          <a:effectLst/>
                          <a:hlinkClick r:id="rId2"/>
                        </a:rPr>
                        <a:t>www.customthermoelectric.com/</a:t>
                      </a:r>
                      <a:r>
                        <a:rPr lang="en-US" sz="1200" dirty="0" smtClean="0">
                          <a:effectLst/>
                        </a:rPr>
                        <a:t>index.htm</a:t>
                      </a:r>
                      <a:endParaRPr lang="en-US" sz="1200" dirty="0">
                        <a:effectLst/>
                        <a:latin typeface="Calibri"/>
                        <a:ea typeface="Malgun Gothic"/>
                        <a:cs typeface="Times New Roman"/>
                      </a:endParaRPr>
                    </a:p>
                  </a:txBody>
                  <a:tcPr marL="68580" marR="68580" marT="0" marB="0"/>
                </a:tc>
              </a:tr>
              <a:tr h="243060">
                <a:tc>
                  <a:txBody>
                    <a:bodyPr/>
                    <a:lstStyle/>
                    <a:p>
                      <a:pPr marL="0" marR="0" algn="ctr">
                        <a:lnSpc>
                          <a:spcPct val="115000"/>
                        </a:lnSpc>
                        <a:spcBef>
                          <a:spcPts val="0"/>
                        </a:spcBef>
                        <a:spcAft>
                          <a:spcPts val="0"/>
                        </a:spcAft>
                      </a:pPr>
                      <a:r>
                        <a:rPr lang="en-US" sz="1200">
                          <a:effectLst/>
                        </a:rPr>
                        <a:t>Price</a:t>
                      </a:r>
                      <a:endParaRPr lang="en-US" sz="120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$25.50</a:t>
                      </a:r>
                      <a:endParaRPr lang="en-US" sz="1200" dirty="0">
                        <a:effectLst/>
                        <a:latin typeface="Calibri"/>
                        <a:ea typeface="Malgun Gothic"/>
                        <a:cs typeface="Times New Roman"/>
                      </a:endParaRPr>
                    </a:p>
                  </a:txBody>
                  <a:tcPr marL="68580" marR="68580" marT="0" marB="0"/>
                </a:tc>
              </a:tr>
              <a:tr h="243060">
                <a:tc>
                  <a:txBody>
                    <a:bodyPr/>
                    <a:lstStyle/>
                    <a:p>
                      <a:pPr marL="0" marR="0" algn="ctr">
                        <a:lnSpc>
                          <a:spcPct val="115000"/>
                        </a:lnSpc>
                        <a:spcBef>
                          <a:spcPts val="0"/>
                        </a:spcBef>
                        <a:spcAft>
                          <a:spcPts val="0"/>
                        </a:spcAft>
                      </a:pPr>
                      <a:r>
                        <a:rPr lang="en-US" sz="1200" dirty="0">
                          <a:effectLst/>
                        </a:rPr>
                        <a:t>Quantity </a:t>
                      </a:r>
                      <a:endParaRPr lang="en-US" sz="12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a:t>
                      </a:r>
                      <a:endParaRPr lang="en-US" sz="1200" dirty="0">
                        <a:effectLst/>
                        <a:latin typeface="Calibri"/>
                        <a:ea typeface="Malgun Gothic"/>
                        <a:cs typeface="Times New Roman"/>
                      </a:endParaRPr>
                    </a:p>
                  </a:txBody>
                  <a:tcPr marL="68580" marR="68580" marT="0" marB="0"/>
                </a:tc>
              </a:tr>
              <a:tr h="220115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dirty="0" smtClean="0">
                          <a:effectLst/>
                        </a:rPr>
                        <a:t>Picture of the Product</a:t>
                      </a:r>
                      <a:endParaRPr lang="en-US" sz="1100" dirty="0" smtClean="0">
                        <a:effectLst/>
                        <a:latin typeface="+mn-lt"/>
                        <a:ea typeface="Malgun Gothic"/>
                        <a:cs typeface="Times New Roman"/>
                      </a:endParaRPr>
                    </a:p>
                    <a:p>
                      <a:pPr marL="0" marR="0" algn="ctr">
                        <a:lnSpc>
                          <a:spcPct val="115000"/>
                        </a:lnSpc>
                        <a:spcBef>
                          <a:spcPts val="0"/>
                        </a:spcBef>
                        <a:spcAft>
                          <a:spcPts val="0"/>
                        </a:spcAft>
                      </a:pPr>
                      <a:endParaRPr lang="en-US" sz="1200" dirty="0">
                        <a:effectLst/>
                        <a:latin typeface="Calibri"/>
                        <a:ea typeface="Malgun Gothic"/>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effectLst/>
                        <a:latin typeface="Calibri"/>
                        <a:ea typeface="Malgun Gothic"/>
                        <a:cs typeface="Times New Roman"/>
                      </a:endParaRPr>
                    </a:p>
                  </a:txBody>
                  <a:tcPr marL="68580" marR="68580" marT="0" marB="0"/>
                </a:tc>
              </a:tr>
            </a:tbl>
          </a:graphicData>
        </a:graphic>
      </p:graphicFrame>
      <p:pic>
        <p:nvPicPr>
          <p:cNvPr id="9217" name="Picture 12" descr="Description: Standard TECs phot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76800" y="3733800"/>
            <a:ext cx="1981200" cy="1981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51669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System </a:t>
            </a:r>
            <a:r>
              <a:rPr lang="en-US" dirty="0" err="1" smtClean="0"/>
              <a:t>Schemetics</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warehouse.cec.wustl.edu\home\links\dk14\winprofile\Desktop\SCHEMATIC.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2600" y="1447800"/>
            <a:ext cx="3270250" cy="48193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7910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Design </a:t>
            </a:r>
            <a:r>
              <a:rPr lang="en-US" dirty="0" smtClean="0"/>
              <a:t>Schedule</a:t>
            </a:r>
            <a:endParaRPr lang="en-US" dirty="0"/>
          </a:p>
        </p:txBody>
      </p:sp>
      <p:pic>
        <p:nvPicPr>
          <p:cNvPr id="4" name="Content Placeholder 3"/>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90537" y="1447800"/>
            <a:ext cx="7815263" cy="4662487"/>
          </a:xfrm>
          <a:prstGeom prst="rect">
            <a:avLst/>
          </a:prstGeom>
        </p:spPr>
      </p:pic>
    </p:spTree>
    <p:extLst>
      <p:ext uri="{BB962C8B-B14F-4D97-AF65-F5344CB8AC3E}">
        <p14:creationId xmlns="" xmlns:p14="http://schemas.microsoft.com/office/powerpoint/2010/main" val="1756145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Responsibilities</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317199016"/>
              </p:ext>
            </p:extLst>
          </p:nvPr>
        </p:nvGraphicFramePr>
        <p:xfrm>
          <a:off x="1371600" y="2362200"/>
          <a:ext cx="6019800" cy="2438400"/>
        </p:xfrm>
        <a:graphic>
          <a:graphicData uri="http://schemas.openxmlformats.org/drawingml/2006/table">
            <a:tbl>
              <a:tblPr firstRow="1" firstCol="1" bandRow="1">
                <a:tableStyleId>{5C22544A-7EE6-4342-B048-85BDC9FD1C3A}</a:tableStyleId>
              </a:tblPr>
              <a:tblGrid>
                <a:gridCol w="1815283"/>
                <a:gridCol w="4204517"/>
              </a:tblGrid>
              <a:tr h="300077">
                <a:tc>
                  <a:txBody>
                    <a:bodyPr/>
                    <a:lstStyle/>
                    <a:p>
                      <a:pPr marL="0" marR="0">
                        <a:lnSpc>
                          <a:spcPct val="115000"/>
                        </a:lnSpc>
                        <a:spcBef>
                          <a:spcPts val="0"/>
                        </a:spcBef>
                        <a:spcAft>
                          <a:spcPts val="0"/>
                        </a:spcAft>
                      </a:pPr>
                      <a:r>
                        <a:rPr lang="en-US" sz="1200" dirty="0">
                          <a:effectLst/>
                        </a:rPr>
                        <a:t>Team Member</a:t>
                      </a:r>
                      <a:endParaRPr lang="en-US" sz="1100" dirty="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Specific Role</a:t>
                      </a:r>
                      <a:endParaRPr lang="en-US" sz="1100" dirty="0">
                        <a:effectLst/>
                        <a:latin typeface="Calibri"/>
                        <a:ea typeface="Malgun Gothic"/>
                        <a:cs typeface="Times New Roman"/>
                      </a:endParaRPr>
                    </a:p>
                  </a:txBody>
                  <a:tcPr marL="68580" marR="68580" marT="0" marB="0"/>
                </a:tc>
              </a:tr>
              <a:tr h="766723">
                <a:tc>
                  <a:txBody>
                    <a:bodyPr/>
                    <a:lstStyle/>
                    <a:p>
                      <a:pPr marL="0" marR="0">
                        <a:lnSpc>
                          <a:spcPct val="115000"/>
                        </a:lnSpc>
                        <a:spcBef>
                          <a:spcPts val="0"/>
                        </a:spcBef>
                        <a:spcAft>
                          <a:spcPts val="0"/>
                        </a:spcAft>
                      </a:pPr>
                      <a:r>
                        <a:rPr lang="en-US" sz="1200">
                          <a:effectLst/>
                        </a:rPr>
                        <a:t>Eric Kleinberg</a:t>
                      </a:r>
                      <a:endParaRPr lang="en-US" sz="1100">
                        <a:effectLst/>
                        <a:latin typeface="Calibri"/>
                        <a:ea typeface="Malgun Gothic"/>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tabLst>
                          <a:tab pos="228600" algn="l"/>
                        </a:tabLst>
                      </a:pPr>
                      <a:r>
                        <a:rPr lang="en-US" sz="1200" dirty="0">
                          <a:effectLst/>
                        </a:rPr>
                        <a:t>Research and Design of </a:t>
                      </a:r>
                      <a:r>
                        <a:rPr lang="en-US" sz="1200" dirty="0" err="1">
                          <a:effectLst/>
                        </a:rPr>
                        <a:t>Peltier</a:t>
                      </a:r>
                      <a:r>
                        <a:rPr lang="en-US" sz="1200" dirty="0">
                          <a:effectLst/>
                        </a:rPr>
                        <a:t> (TEC) Cooling System</a:t>
                      </a:r>
                      <a:endParaRPr lang="en-US" sz="1100" dirty="0">
                        <a:effectLst/>
                      </a:endParaRPr>
                    </a:p>
                    <a:p>
                      <a:pPr marL="342900" marR="0" lvl="0" indent="-342900">
                        <a:lnSpc>
                          <a:spcPct val="115000"/>
                        </a:lnSpc>
                        <a:spcBef>
                          <a:spcPts val="0"/>
                        </a:spcBef>
                        <a:spcAft>
                          <a:spcPts val="0"/>
                        </a:spcAft>
                        <a:buFont typeface="Symbol"/>
                        <a:buChar char=""/>
                        <a:tabLst>
                          <a:tab pos="228600" algn="l"/>
                        </a:tabLst>
                      </a:pPr>
                      <a:r>
                        <a:rPr lang="en-US" sz="1200" dirty="0">
                          <a:effectLst/>
                        </a:rPr>
                        <a:t>Website Development</a:t>
                      </a:r>
                      <a:endParaRPr lang="en-US" sz="1100" dirty="0">
                        <a:effectLst/>
                      </a:endParaRPr>
                    </a:p>
                    <a:p>
                      <a:pPr marL="342900" marR="0" lvl="0" indent="-342900">
                        <a:lnSpc>
                          <a:spcPct val="115000"/>
                        </a:lnSpc>
                        <a:spcBef>
                          <a:spcPts val="0"/>
                        </a:spcBef>
                        <a:spcAft>
                          <a:spcPts val="0"/>
                        </a:spcAft>
                        <a:buFont typeface="Symbol"/>
                        <a:buChar char=""/>
                        <a:tabLst>
                          <a:tab pos="228600" algn="l"/>
                        </a:tabLst>
                      </a:pPr>
                      <a:r>
                        <a:rPr lang="en-US" sz="1200" dirty="0">
                          <a:effectLst/>
                        </a:rPr>
                        <a:t>Schematic Development</a:t>
                      </a:r>
                      <a:endParaRPr lang="en-US" sz="1100" dirty="0">
                        <a:effectLst/>
                        <a:latin typeface="Calibri"/>
                        <a:ea typeface="Calibri"/>
                        <a:cs typeface="Times New Roman"/>
                      </a:endParaRPr>
                    </a:p>
                  </a:txBody>
                  <a:tcPr marL="68580" marR="68580" marT="0" marB="0"/>
                </a:tc>
              </a:tr>
              <a:tr h="685800">
                <a:tc>
                  <a:txBody>
                    <a:bodyPr/>
                    <a:lstStyle/>
                    <a:p>
                      <a:pPr marL="0" marR="0">
                        <a:lnSpc>
                          <a:spcPct val="115000"/>
                        </a:lnSpc>
                        <a:spcBef>
                          <a:spcPts val="0"/>
                        </a:spcBef>
                        <a:spcAft>
                          <a:spcPts val="0"/>
                        </a:spcAft>
                      </a:pPr>
                      <a:r>
                        <a:rPr lang="en-US" sz="1200">
                          <a:effectLst/>
                        </a:rPr>
                        <a:t>Leran Firer</a:t>
                      </a:r>
                      <a:endParaRPr lang="en-US" sz="1100">
                        <a:effectLst/>
                        <a:latin typeface="Calibri"/>
                        <a:ea typeface="Malgun Gothic"/>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tabLst>
                          <a:tab pos="228600" algn="l"/>
                        </a:tabLst>
                      </a:pPr>
                      <a:r>
                        <a:rPr lang="en-US" sz="1200">
                          <a:effectLst/>
                        </a:rPr>
                        <a:t>Research and Design of Optical Focusing System</a:t>
                      </a:r>
                      <a:endParaRPr lang="en-US" sz="1100">
                        <a:effectLst/>
                      </a:endParaRPr>
                    </a:p>
                    <a:p>
                      <a:pPr marL="342900" marR="0" lvl="0" indent="-342900">
                        <a:lnSpc>
                          <a:spcPct val="115000"/>
                        </a:lnSpc>
                        <a:spcBef>
                          <a:spcPts val="0"/>
                        </a:spcBef>
                        <a:spcAft>
                          <a:spcPts val="0"/>
                        </a:spcAft>
                        <a:buFont typeface="Symbol"/>
                        <a:buChar char=""/>
                        <a:tabLst>
                          <a:tab pos="228600" algn="l"/>
                        </a:tabLst>
                      </a:pPr>
                      <a:r>
                        <a:rPr lang="en-US" sz="1200">
                          <a:effectLst/>
                        </a:rPr>
                        <a:t>Lens Selection</a:t>
                      </a:r>
                      <a:endParaRPr lang="en-US" sz="1100">
                        <a:effectLst/>
                      </a:endParaRPr>
                    </a:p>
                    <a:p>
                      <a:pPr marL="342900" marR="0" lvl="0" indent="-342900">
                        <a:lnSpc>
                          <a:spcPct val="115000"/>
                        </a:lnSpc>
                        <a:spcBef>
                          <a:spcPts val="0"/>
                        </a:spcBef>
                        <a:spcAft>
                          <a:spcPts val="0"/>
                        </a:spcAft>
                        <a:buFont typeface="Symbol"/>
                        <a:buChar char=""/>
                        <a:tabLst>
                          <a:tab pos="228600" algn="l"/>
                        </a:tabLst>
                      </a:pPr>
                      <a:r>
                        <a:rPr lang="en-US" sz="1200">
                          <a:effectLst/>
                        </a:rPr>
                        <a:t>Designsafe Analysis</a:t>
                      </a:r>
                      <a:endParaRPr lang="en-US" sz="1100">
                        <a:effectLst/>
                        <a:latin typeface="Calibri"/>
                        <a:ea typeface="Calibri"/>
                        <a:cs typeface="Times New Roman"/>
                      </a:endParaRPr>
                    </a:p>
                  </a:txBody>
                  <a:tcPr marL="68580" marR="68580" marT="0" marB="0"/>
                </a:tc>
              </a:tr>
              <a:tr h="685800">
                <a:tc>
                  <a:txBody>
                    <a:bodyPr/>
                    <a:lstStyle/>
                    <a:p>
                      <a:pPr marL="0" marR="0">
                        <a:lnSpc>
                          <a:spcPct val="115000"/>
                        </a:lnSpc>
                        <a:spcBef>
                          <a:spcPts val="0"/>
                        </a:spcBef>
                        <a:spcAft>
                          <a:spcPts val="0"/>
                        </a:spcAft>
                      </a:pPr>
                      <a:r>
                        <a:rPr lang="en-US" sz="1200">
                          <a:effectLst/>
                        </a:rPr>
                        <a:t>Dohyun Kim</a:t>
                      </a:r>
                      <a:endParaRPr lang="en-US" sz="1100">
                        <a:effectLst/>
                        <a:latin typeface="Calibri"/>
                        <a:ea typeface="Malgun Gothic"/>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tabLst>
                          <a:tab pos="228600" algn="l"/>
                        </a:tabLst>
                      </a:pPr>
                      <a:r>
                        <a:rPr lang="en-US" sz="1200" dirty="0">
                          <a:effectLst/>
                        </a:rPr>
                        <a:t>Research and Design of Electrical Circuitry</a:t>
                      </a:r>
                      <a:endParaRPr lang="en-US" sz="1100" dirty="0">
                        <a:effectLst/>
                      </a:endParaRPr>
                    </a:p>
                    <a:p>
                      <a:pPr marL="342900" marR="0" lvl="0" indent="-342900">
                        <a:lnSpc>
                          <a:spcPct val="115000"/>
                        </a:lnSpc>
                        <a:spcBef>
                          <a:spcPts val="0"/>
                        </a:spcBef>
                        <a:spcAft>
                          <a:spcPts val="0"/>
                        </a:spcAft>
                        <a:buFont typeface="Symbol"/>
                        <a:buChar char=""/>
                        <a:tabLst>
                          <a:tab pos="228600" algn="l"/>
                        </a:tabLst>
                      </a:pPr>
                      <a:r>
                        <a:rPr lang="en-US" sz="1200" dirty="0">
                          <a:effectLst/>
                        </a:rPr>
                        <a:t>PIN Diode Selection</a:t>
                      </a:r>
                      <a:endParaRPr lang="en-US" sz="1100" dirty="0">
                        <a:effectLst/>
                      </a:endParaRPr>
                    </a:p>
                    <a:p>
                      <a:pPr marL="342900" marR="0" lvl="0" indent="-342900">
                        <a:lnSpc>
                          <a:spcPct val="115000"/>
                        </a:lnSpc>
                        <a:spcBef>
                          <a:spcPts val="0"/>
                        </a:spcBef>
                        <a:spcAft>
                          <a:spcPts val="0"/>
                        </a:spcAft>
                        <a:buFont typeface="Symbol"/>
                        <a:buChar char=""/>
                        <a:tabLst>
                          <a:tab pos="228600" algn="l"/>
                        </a:tabLst>
                      </a:pPr>
                      <a:r>
                        <a:rPr lang="en-US" sz="1200" dirty="0">
                          <a:effectLst/>
                        </a:rPr>
                        <a:t>Filter Simulation.</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 xmlns:p14="http://schemas.microsoft.com/office/powerpoint/2010/main" val="2905875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smtClean="0"/>
              <a:t>Review:</a:t>
            </a:r>
            <a:br>
              <a:rPr lang="en-US" dirty="0" smtClean="0"/>
            </a:br>
            <a:r>
              <a:rPr lang="en-US" dirty="0" smtClean="0"/>
              <a:t>specific </a:t>
            </a:r>
            <a:r>
              <a:rPr lang="en-US" dirty="0"/>
              <a:t>design requirements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612576537"/>
              </p:ext>
            </p:extLst>
          </p:nvPr>
        </p:nvGraphicFramePr>
        <p:xfrm>
          <a:off x="1297304" y="1828800"/>
          <a:ext cx="6246496" cy="4732020"/>
        </p:xfrm>
        <a:graphic>
          <a:graphicData uri="http://schemas.openxmlformats.org/drawingml/2006/table">
            <a:tbl>
              <a:tblPr firstRow="1" firstCol="1" bandRow="1">
                <a:tableStyleId>{5C22544A-7EE6-4342-B048-85BDC9FD1C3A}</a:tableStyleId>
              </a:tblPr>
              <a:tblGrid>
                <a:gridCol w="2270109"/>
                <a:gridCol w="3976387"/>
              </a:tblGrid>
              <a:tr h="249824">
                <a:tc>
                  <a:txBody>
                    <a:bodyPr/>
                    <a:lstStyle/>
                    <a:p>
                      <a:pPr marL="0" marR="0">
                        <a:lnSpc>
                          <a:spcPct val="115000"/>
                        </a:lnSpc>
                        <a:spcBef>
                          <a:spcPts val="0"/>
                        </a:spcBef>
                        <a:spcAft>
                          <a:spcPts val="0"/>
                        </a:spcAft>
                      </a:pPr>
                      <a:r>
                        <a:rPr lang="en-US" sz="1400" dirty="0">
                          <a:effectLst/>
                        </a:rPr>
                        <a:t>System</a:t>
                      </a:r>
                      <a:endParaRPr lang="en-US" sz="1200" dirty="0">
                        <a:effectLst/>
                        <a:latin typeface="Calibri"/>
                        <a:ea typeface="Malgun Gothic"/>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Requirements</a:t>
                      </a:r>
                      <a:endParaRPr lang="en-US" sz="1200">
                        <a:effectLst/>
                        <a:latin typeface="Calibri"/>
                        <a:ea typeface="Malgun Gothic"/>
                        <a:cs typeface="Times New Roman"/>
                      </a:endParaRPr>
                    </a:p>
                  </a:txBody>
                  <a:tcPr marL="68580" marR="68580" marT="0" marB="0"/>
                </a:tc>
              </a:tr>
              <a:tr h="1983958">
                <a:tc>
                  <a:txBody>
                    <a:bodyPr/>
                    <a:lstStyle/>
                    <a:p>
                      <a:pPr marL="0" marR="0">
                        <a:lnSpc>
                          <a:spcPct val="115000"/>
                        </a:lnSpc>
                        <a:spcBef>
                          <a:spcPts val="0"/>
                        </a:spcBef>
                        <a:spcAft>
                          <a:spcPts val="0"/>
                        </a:spcAft>
                      </a:pPr>
                      <a:r>
                        <a:rPr lang="en-US" sz="1400">
                          <a:effectLst/>
                        </a:rPr>
                        <a:t>Electrical System</a:t>
                      </a:r>
                      <a:endParaRPr lang="en-US" sz="1200">
                        <a:effectLst/>
                        <a:latin typeface="Calibri"/>
                        <a:ea typeface="Malgun Gothic"/>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tabLst>
                          <a:tab pos="228600" algn="l"/>
                        </a:tabLst>
                      </a:pPr>
                      <a:r>
                        <a:rPr lang="en-US" sz="1400" dirty="0">
                          <a:effectLst/>
                        </a:rPr>
                        <a:t>PIN Diode</a:t>
                      </a:r>
                      <a:endParaRPr lang="en-US" sz="1200" dirty="0">
                        <a:effectLst/>
                      </a:endParaRPr>
                    </a:p>
                    <a:p>
                      <a:pPr marL="800100" marR="0" lvl="1" indent="-342900">
                        <a:lnSpc>
                          <a:spcPct val="115000"/>
                        </a:lnSpc>
                        <a:spcBef>
                          <a:spcPts val="0"/>
                        </a:spcBef>
                        <a:spcAft>
                          <a:spcPts val="0"/>
                        </a:spcAft>
                        <a:buFont typeface="Calibri"/>
                        <a:buChar char="-"/>
                        <a:tabLst>
                          <a:tab pos="228600" algn="l"/>
                          <a:tab pos="457200" algn="l"/>
                        </a:tabLst>
                      </a:pPr>
                      <a:r>
                        <a:rPr lang="en-US" sz="1400" dirty="0" err="1">
                          <a:effectLst/>
                        </a:rPr>
                        <a:t>Responsivity</a:t>
                      </a:r>
                      <a:r>
                        <a:rPr lang="en-US" sz="1400" dirty="0">
                          <a:effectLst/>
                        </a:rPr>
                        <a:t> at 600nm light beam</a:t>
                      </a:r>
                      <a:endParaRPr lang="en-US" sz="1200" dirty="0">
                        <a:effectLst/>
                      </a:endParaRPr>
                    </a:p>
                    <a:p>
                      <a:pPr marL="800100" marR="0" lvl="1" indent="-342900">
                        <a:lnSpc>
                          <a:spcPct val="115000"/>
                        </a:lnSpc>
                        <a:spcBef>
                          <a:spcPts val="0"/>
                        </a:spcBef>
                        <a:spcAft>
                          <a:spcPts val="0"/>
                        </a:spcAft>
                        <a:buFont typeface="Calibri"/>
                        <a:buChar char="-"/>
                        <a:tabLst>
                          <a:tab pos="228600" algn="l"/>
                          <a:tab pos="457200" algn="l"/>
                        </a:tabLst>
                      </a:pPr>
                      <a:r>
                        <a:rPr lang="en-US" sz="1400" dirty="0">
                          <a:effectLst/>
                        </a:rPr>
                        <a:t>Low Noise</a:t>
                      </a:r>
                      <a:endParaRPr lang="en-US" sz="1200" dirty="0">
                        <a:effectLst/>
                      </a:endParaRPr>
                    </a:p>
                    <a:p>
                      <a:pPr marL="800100" marR="0" lvl="1" indent="-342900">
                        <a:lnSpc>
                          <a:spcPct val="115000"/>
                        </a:lnSpc>
                        <a:spcBef>
                          <a:spcPts val="0"/>
                        </a:spcBef>
                        <a:spcAft>
                          <a:spcPts val="0"/>
                        </a:spcAft>
                        <a:buFont typeface="Calibri"/>
                        <a:buChar char="-"/>
                        <a:tabLst>
                          <a:tab pos="228600" algn="l"/>
                          <a:tab pos="457200" algn="l"/>
                        </a:tabLst>
                      </a:pPr>
                      <a:r>
                        <a:rPr lang="en-US" sz="1400" dirty="0">
                          <a:effectLst/>
                        </a:rPr>
                        <a:t>Wide Operational Temperature range</a:t>
                      </a:r>
                      <a:endParaRPr lang="en-US" sz="1200" dirty="0">
                        <a:effectLst/>
                      </a:endParaRPr>
                    </a:p>
                    <a:p>
                      <a:pPr marL="800100" marR="0" lvl="1" indent="-342900">
                        <a:lnSpc>
                          <a:spcPct val="115000"/>
                        </a:lnSpc>
                        <a:spcBef>
                          <a:spcPts val="0"/>
                        </a:spcBef>
                        <a:spcAft>
                          <a:spcPts val="0"/>
                        </a:spcAft>
                        <a:buFont typeface="Calibri"/>
                        <a:buChar char="-"/>
                        <a:tabLst>
                          <a:tab pos="228600" algn="l"/>
                          <a:tab pos="457200" algn="l"/>
                        </a:tabLst>
                      </a:pPr>
                      <a:r>
                        <a:rPr lang="en-US" sz="1400" dirty="0">
                          <a:effectLst/>
                        </a:rPr>
                        <a:t>Minimized Active Area</a:t>
                      </a:r>
                      <a:endParaRPr lang="en-US" sz="1200" dirty="0">
                        <a:effectLst/>
                      </a:endParaRPr>
                    </a:p>
                    <a:p>
                      <a:pPr marL="342900" marR="0" lvl="0" indent="-342900">
                        <a:lnSpc>
                          <a:spcPct val="115000"/>
                        </a:lnSpc>
                        <a:spcBef>
                          <a:spcPts val="0"/>
                        </a:spcBef>
                        <a:spcAft>
                          <a:spcPts val="0"/>
                        </a:spcAft>
                        <a:buFont typeface="Symbol"/>
                        <a:buChar char=""/>
                        <a:tabLst>
                          <a:tab pos="228600" algn="l"/>
                        </a:tabLst>
                      </a:pPr>
                      <a:r>
                        <a:rPr lang="en-US" sz="1400" dirty="0" err="1">
                          <a:effectLst/>
                        </a:rPr>
                        <a:t>Bandpass</a:t>
                      </a:r>
                      <a:r>
                        <a:rPr lang="en-US" sz="1400" dirty="0">
                          <a:effectLst/>
                        </a:rPr>
                        <a:t> Filter of 5 kHz to 10 kHz</a:t>
                      </a:r>
                      <a:endParaRPr lang="en-US" sz="1200" dirty="0">
                        <a:effectLst/>
                      </a:endParaRPr>
                    </a:p>
                    <a:p>
                      <a:pPr marL="342900" marR="0" lvl="0" indent="-342900">
                        <a:lnSpc>
                          <a:spcPct val="115000"/>
                        </a:lnSpc>
                        <a:spcBef>
                          <a:spcPts val="0"/>
                        </a:spcBef>
                        <a:spcAft>
                          <a:spcPts val="0"/>
                        </a:spcAft>
                        <a:buFont typeface="Symbol"/>
                        <a:buChar char=""/>
                        <a:tabLst>
                          <a:tab pos="228600" algn="l"/>
                        </a:tabLst>
                      </a:pPr>
                      <a:r>
                        <a:rPr lang="en-US" sz="1400" dirty="0">
                          <a:effectLst/>
                        </a:rPr>
                        <a:t>Amplifier with a gain of 100 or larger</a:t>
                      </a:r>
                      <a:endParaRPr lang="en-US" sz="1200" dirty="0">
                        <a:effectLst/>
                      </a:endParaRPr>
                    </a:p>
                    <a:p>
                      <a:pPr marL="342900" marR="0" lvl="0" indent="-342900">
                        <a:lnSpc>
                          <a:spcPct val="115000"/>
                        </a:lnSpc>
                        <a:spcBef>
                          <a:spcPts val="0"/>
                        </a:spcBef>
                        <a:spcAft>
                          <a:spcPts val="0"/>
                        </a:spcAft>
                        <a:buFont typeface="Symbol"/>
                        <a:buChar char=""/>
                        <a:tabLst>
                          <a:tab pos="228600" algn="l"/>
                        </a:tabLst>
                      </a:pPr>
                      <a:r>
                        <a:rPr lang="en-US" sz="1400" dirty="0">
                          <a:effectLst/>
                        </a:rPr>
                        <a:t>Attach the system next to the SM1 adaptor</a:t>
                      </a:r>
                      <a:endParaRPr lang="en-US" sz="1200" dirty="0">
                        <a:effectLst/>
                        <a:latin typeface="Calibri"/>
                        <a:ea typeface="Calibri"/>
                        <a:cs typeface="Times New Roman"/>
                      </a:endParaRPr>
                    </a:p>
                  </a:txBody>
                  <a:tcPr marL="68580" marR="68580" marT="0" marB="0"/>
                </a:tc>
              </a:tr>
              <a:tr h="999295">
                <a:tc>
                  <a:txBody>
                    <a:bodyPr/>
                    <a:lstStyle/>
                    <a:p>
                      <a:pPr marL="0" marR="0">
                        <a:lnSpc>
                          <a:spcPct val="115000"/>
                        </a:lnSpc>
                        <a:spcBef>
                          <a:spcPts val="0"/>
                        </a:spcBef>
                        <a:spcAft>
                          <a:spcPts val="0"/>
                        </a:spcAft>
                      </a:pPr>
                      <a:r>
                        <a:rPr lang="en-US" sz="1400" dirty="0" smtClean="0">
                          <a:effectLst/>
                        </a:rPr>
                        <a:t>Cooling </a:t>
                      </a:r>
                      <a:r>
                        <a:rPr lang="en-US" sz="1400" dirty="0">
                          <a:effectLst/>
                        </a:rPr>
                        <a:t>System</a:t>
                      </a:r>
                      <a:endParaRPr lang="en-US" sz="1200" dirty="0">
                        <a:effectLst/>
                        <a:latin typeface="Calibri"/>
                        <a:ea typeface="Malgun Gothic"/>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tabLst>
                          <a:tab pos="228600" algn="l"/>
                        </a:tabLst>
                      </a:pPr>
                      <a:r>
                        <a:rPr lang="en-US" sz="1400" dirty="0" err="1">
                          <a:effectLst/>
                        </a:rPr>
                        <a:t>Peltier</a:t>
                      </a:r>
                      <a:r>
                        <a:rPr lang="en-US" sz="1400" dirty="0">
                          <a:effectLst/>
                        </a:rPr>
                        <a:t> or other cooling method to cool PIN diode to optimal temperature (typically around  -20 degrees Celsius).</a:t>
                      </a:r>
                      <a:endParaRPr lang="en-US" sz="1200" dirty="0">
                        <a:effectLst/>
                      </a:endParaRPr>
                    </a:p>
                    <a:p>
                      <a:pPr marL="342900" marR="0" lvl="0" indent="-342900">
                        <a:lnSpc>
                          <a:spcPct val="115000"/>
                        </a:lnSpc>
                        <a:spcBef>
                          <a:spcPts val="0"/>
                        </a:spcBef>
                        <a:spcAft>
                          <a:spcPts val="0"/>
                        </a:spcAft>
                        <a:buFont typeface="Symbol"/>
                        <a:buChar char=""/>
                        <a:tabLst>
                          <a:tab pos="228600" algn="l"/>
                        </a:tabLst>
                      </a:pPr>
                      <a:r>
                        <a:rPr lang="en-US" sz="1400" dirty="0">
                          <a:effectLst/>
                        </a:rPr>
                        <a:t>Cooling system must fit client’s Sm1 </a:t>
                      </a:r>
                      <a:r>
                        <a:rPr lang="en-US" sz="1400" dirty="0" smtClean="0">
                          <a:effectLst/>
                        </a:rPr>
                        <a:t>Adaptor.</a:t>
                      </a:r>
                    </a:p>
                  </a:txBody>
                  <a:tcPr marL="68580" marR="68580" marT="0" marB="0"/>
                </a:tc>
              </a:tr>
              <a:tr h="1249119">
                <a:tc>
                  <a:txBody>
                    <a:bodyPr/>
                    <a:lstStyle/>
                    <a:p>
                      <a:pPr marL="0" marR="0">
                        <a:lnSpc>
                          <a:spcPct val="115000"/>
                        </a:lnSpc>
                        <a:spcBef>
                          <a:spcPts val="0"/>
                        </a:spcBef>
                        <a:spcAft>
                          <a:spcPts val="0"/>
                        </a:spcAft>
                      </a:pPr>
                      <a:r>
                        <a:rPr lang="en-US" sz="1400">
                          <a:effectLst/>
                        </a:rPr>
                        <a:t>Light Focusing System</a:t>
                      </a:r>
                      <a:endParaRPr lang="en-US" sz="1200">
                        <a:effectLst/>
                        <a:latin typeface="Calibri"/>
                        <a:ea typeface="Malgun Gothic"/>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tabLst>
                          <a:tab pos="228600" algn="l"/>
                        </a:tabLst>
                      </a:pPr>
                      <a:r>
                        <a:rPr lang="en-US" sz="1400" dirty="0">
                          <a:effectLst/>
                        </a:rPr>
                        <a:t>Achromatic doublet lens</a:t>
                      </a:r>
                      <a:endParaRPr lang="en-US" sz="1200" dirty="0">
                        <a:effectLst/>
                      </a:endParaRPr>
                    </a:p>
                    <a:p>
                      <a:pPr marL="342900" marR="0" lvl="0" indent="-342900">
                        <a:lnSpc>
                          <a:spcPct val="115000"/>
                        </a:lnSpc>
                        <a:spcBef>
                          <a:spcPts val="0"/>
                        </a:spcBef>
                        <a:spcAft>
                          <a:spcPts val="0"/>
                        </a:spcAft>
                        <a:buFont typeface="Symbol"/>
                        <a:buChar char=""/>
                        <a:tabLst>
                          <a:tab pos="228600" algn="l"/>
                          <a:tab pos="457200" algn="l"/>
                        </a:tabLst>
                      </a:pPr>
                      <a:r>
                        <a:rPr lang="en-US" sz="1400" dirty="0">
                          <a:effectLst/>
                        </a:rPr>
                        <a:t>Known diameter = 25mm</a:t>
                      </a:r>
                      <a:endParaRPr lang="en-US" sz="1200" dirty="0">
                        <a:effectLst/>
                      </a:endParaRPr>
                    </a:p>
                    <a:p>
                      <a:pPr marL="342900" marR="0" lvl="0" indent="-342900">
                        <a:lnSpc>
                          <a:spcPct val="115000"/>
                        </a:lnSpc>
                        <a:spcBef>
                          <a:spcPts val="0"/>
                        </a:spcBef>
                        <a:spcAft>
                          <a:spcPts val="0"/>
                        </a:spcAft>
                        <a:buFont typeface="Symbol"/>
                        <a:buChar char=""/>
                        <a:tabLst>
                          <a:tab pos="228600" algn="l"/>
                          <a:tab pos="457200" algn="l"/>
                        </a:tabLst>
                      </a:pPr>
                      <a:r>
                        <a:rPr lang="en-US" sz="1400" dirty="0">
                          <a:effectLst/>
                        </a:rPr>
                        <a:t>Minimized focal length</a:t>
                      </a:r>
                      <a:endParaRPr lang="en-US" sz="1200" dirty="0">
                        <a:effectLst/>
                      </a:endParaRPr>
                    </a:p>
                    <a:p>
                      <a:pPr marL="342900" marR="0" lvl="0" indent="-342900">
                        <a:lnSpc>
                          <a:spcPct val="115000"/>
                        </a:lnSpc>
                        <a:spcBef>
                          <a:spcPts val="0"/>
                        </a:spcBef>
                        <a:spcAft>
                          <a:spcPts val="0"/>
                        </a:spcAft>
                        <a:buFont typeface="Symbol"/>
                        <a:buChar char=""/>
                        <a:tabLst>
                          <a:tab pos="228600" algn="l"/>
                          <a:tab pos="457200" algn="l"/>
                        </a:tabLst>
                      </a:pPr>
                      <a:r>
                        <a:rPr lang="en-US" sz="1400" dirty="0">
                          <a:effectLst/>
                        </a:rPr>
                        <a:t>Focus to diffraction limited spot</a:t>
                      </a:r>
                      <a:endParaRPr lang="en-US" sz="1200" dirty="0">
                        <a:effectLst/>
                      </a:endParaRPr>
                    </a:p>
                    <a:p>
                      <a:pPr marL="342900" marR="0" lvl="0" indent="-342900">
                        <a:lnSpc>
                          <a:spcPct val="115000"/>
                        </a:lnSpc>
                        <a:spcBef>
                          <a:spcPts val="0"/>
                        </a:spcBef>
                        <a:spcAft>
                          <a:spcPts val="0"/>
                        </a:spcAft>
                        <a:buFont typeface="Symbol"/>
                        <a:buChar char=""/>
                        <a:tabLst>
                          <a:tab pos="228600" algn="l"/>
                        </a:tabLst>
                      </a:pPr>
                      <a:r>
                        <a:rPr lang="en-US" sz="1400" dirty="0">
                          <a:effectLst/>
                        </a:rPr>
                        <a:t>Minimize optical aberrations</a:t>
                      </a:r>
                      <a:endParaRPr lang="en-US" sz="1200" dirty="0">
                        <a:effectLst/>
                        <a:latin typeface="Calibri"/>
                        <a:ea typeface="Calibri"/>
                        <a:cs typeface="Times New Roman"/>
                      </a:endParaRPr>
                    </a:p>
                  </a:txBody>
                  <a:tcPr marL="68580" marR="68580" marT="0" marB="0"/>
                </a:tc>
              </a:tr>
              <a:tr h="249824">
                <a:tc>
                  <a:txBody>
                    <a:bodyPr/>
                    <a:lstStyle/>
                    <a:p>
                      <a:pPr marL="0" marR="0">
                        <a:lnSpc>
                          <a:spcPct val="115000"/>
                        </a:lnSpc>
                        <a:spcBef>
                          <a:spcPts val="0"/>
                        </a:spcBef>
                        <a:spcAft>
                          <a:spcPts val="0"/>
                        </a:spcAft>
                      </a:pPr>
                      <a:r>
                        <a:rPr lang="en-US" sz="1400">
                          <a:effectLst/>
                        </a:rPr>
                        <a:t>Cost</a:t>
                      </a:r>
                      <a:endParaRPr lang="en-US" sz="1200">
                        <a:effectLst/>
                        <a:latin typeface="Calibri"/>
                        <a:ea typeface="Malgun Gothic"/>
                        <a:cs typeface="Times New Roman"/>
                      </a:endParaRPr>
                    </a:p>
                  </a:txBody>
                  <a:tcPr marL="68580" marR="68580" marT="0" marB="0"/>
                </a:tc>
                <a:tc>
                  <a:txBody>
                    <a:bodyPr/>
                    <a:lstStyle/>
                    <a:p>
                      <a:pPr marL="342900" marR="0" lvl="0" indent="-342900">
                        <a:lnSpc>
                          <a:spcPct val="115000"/>
                        </a:lnSpc>
                        <a:spcBef>
                          <a:spcPts val="0"/>
                        </a:spcBef>
                        <a:spcAft>
                          <a:spcPts val="0"/>
                        </a:spcAft>
                        <a:buFont typeface="Symbol"/>
                        <a:buChar char=""/>
                        <a:tabLst>
                          <a:tab pos="228600" algn="l"/>
                        </a:tabLst>
                      </a:pPr>
                      <a:r>
                        <a:rPr lang="en-US" sz="1400" dirty="0">
                          <a:effectLst/>
                        </a:rPr>
                        <a:t>1000$</a:t>
                      </a:r>
                      <a:endParaRPr lang="en-US" sz="1200" dirty="0">
                        <a:effectLst/>
                        <a:latin typeface="Calibri"/>
                        <a:ea typeface="Calibri"/>
                        <a:cs typeface="Times New Roman"/>
                      </a:endParaRPr>
                    </a:p>
                  </a:txBody>
                  <a:tcPr marL="68580" marR="68580" marT="0" marB="0"/>
                </a:tc>
              </a:tr>
            </a:tbl>
          </a:graphicData>
        </a:graphic>
      </p:graphicFrame>
    </p:spTree>
    <p:extLst>
      <p:ext uri="{BB962C8B-B14F-4D97-AF65-F5344CB8AC3E}">
        <p14:creationId xmlns="" xmlns:p14="http://schemas.microsoft.com/office/powerpoint/2010/main" val="2709750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ehouse.cec.wustl.edu\home\links\ljf2\winprofile\Desktop\Design\chromatic_aberration.PN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876800" y="3951605"/>
            <a:ext cx="3402330" cy="1839595"/>
          </a:xfrm>
          <a:prstGeom prst="rect">
            <a:avLst/>
          </a:prstGeom>
          <a:noFill/>
          <a:ln>
            <a:noFill/>
          </a:ln>
        </p:spPr>
      </p:pic>
      <p:pic>
        <p:nvPicPr>
          <p:cNvPr id="6" name="Picture 5" descr="\\warehouse.cec.wustl.edu\home\links\ljf2\winprofile\Desktop\Design\astigmatism.PNG"/>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57200" y="3886200"/>
            <a:ext cx="4495800" cy="2472055"/>
          </a:xfrm>
          <a:prstGeom prst="rect">
            <a:avLst/>
          </a:prstGeom>
          <a:noFill/>
          <a:ln>
            <a:noFill/>
          </a:ln>
        </p:spPr>
      </p:pic>
      <p:sp>
        <p:nvSpPr>
          <p:cNvPr id="2" name="Title 1"/>
          <p:cNvSpPr>
            <a:spLocks noGrp="1"/>
          </p:cNvSpPr>
          <p:nvPr>
            <p:ph type="title"/>
          </p:nvPr>
        </p:nvSpPr>
        <p:spPr/>
        <p:txBody>
          <a:bodyPr/>
          <a:lstStyle/>
          <a:p>
            <a:r>
              <a:rPr lang="en-US" dirty="0" smtClean="0"/>
              <a:t>Design: Light Focusing System</a:t>
            </a:r>
            <a:endParaRPr lang="en-US" dirty="0"/>
          </a:p>
        </p:txBody>
      </p:sp>
      <p:sp>
        <p:nvSpPr>
          <p:cNvPr id="3" name="Content Placeholder 2"/>
          <p:cNvSpPr>
            <a:spLocks noGrp="1"/>
          </p:cNvSpPr>
          <p:nvPr>
            <p:ph idx="1"/>
          </p:nvPr>
        </p:nvSpPr>
        <p:spPr/>
        <p:txBody>
          <a:bodyPr>
            <a:normAutofit/>
          </a:bodyPr>
          <a:lstStyle/>
          <a:p>
            <a:r>
              <a:rPr lang="en-US" sz="2000" dirty="0" smtClean="0"/>
              <a:t>Why?</a:t>
            </a:r>
          </a:p>
          <a:p>
            <a:pPr lvl="1"/>
            <a:r>
              <a:rPr lang="en-US" dirty="0" smtClean="0"/>
              <a:t>Real Lens have aberrations</a:t>
            </a:r>
          </a:p>
          <a:p>
            <a:pPr lvl="2"/>
            <a:r>
              <a:rPr lang="en-US" dirty="0" smtClean="0"/>
              <a:t>Spherical Aberration</a:t>
            </a:r>
          </a:p>
          <a:p>
            <a:pPr lvl="2"/>
            <a:r>
              <a:rPr lang="en-US" dirty="0" smtClean="0"/>
              <a:t>Chromatic Aberration</a:t>
            </a:r>
            <a:br>
              <a:rPr lang="en-US" dirty="0" smtClean="0"/>
            </a:br>
            <a:endParaRPr lang="en-US" dirty="0" smtClean="0"/>
          </a:p>
          <a:p>
            <a:pPr lvl="1"/>
            <a:r>
              <a:rPr lang="en-US" dirty="0" smtClean="0"/>
              <a:t>Real Lens have astigmatism</a:t>
            </a:r>
          </a:p>
          <a:p>
            <a:pPr lvl="1"/>
            <a:r>
              <a:rPr lang="en-US" dirty="0" smtClean="0"/>
              <a:t>Coma, Geometric Distortion, and Field curvature</a:t>
            </a:r>
            <a:endParaRPr lang="en-US" dirty="0"/>
          </a:p>
        </p:txBody>
      </p:sp>
      <p:pic>
        <p:nvPicPr>
          <p:cNvPr id="5" name="Picture 4" descr="\\warehouse.cec.wustl.edu\home\links\ljf2\winprofile\Desktop\Design\spherical_aberration.PNG"/>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876800" y="1219200"/>
            <a:ext cx="3285490" cy="2084070"/>
          </a:xfrm>
          <a:prstGeom prst="rect">
            <a:avLst/>
          </a:prstGeom>
          <a:noFill/>
          <a:ln>
            <a:noFill/>
          </a:ln>
        </p:spPr>
      </p:pic>
      <p:sp>
        <p:nvSpPr>
          <p:cNvPr id="7" name="TextBox 6"/>
          <p:cNvSpPr txBox="1"/>
          <p:nvPr/>
        </p:nvSpPr>
        <p:spPr>
          <a:xfrm>
            <a:off x="5562600" y="3276600"/>
            <a:ext cx="2438400" cy="369332"/>
          </a:xfrm>
          <a:prstGeom prst="rect">
            <a:avLst/>
          </a:prstGeom>
          <a:noFill/>
        </p:spPr>
        <p:txBody>
          <a:bodyPr wrap="square" rtlCol="0">
            <a:spAutoFit/>
          </a:bodyPr>
          <a:lstStyle/>
          <a:p>
            <a:r>
              <a:rPr lang="en-US" b="1" dirty="0" smtClean="0"/>
              <a:t>Spherical Aberration</a:t>
            </a:r>
            <a:endParaRPr lang="en-US" b="1" dirty="0"/>
          </a:p>
        </p:txBody>
      </p:sp>
      <p:sp>
        <p:nvSpPr>
          <p:cNvPr id="8" name="TextBox 7"/>
          <p:cNvSpPr txBox="1"/>
          <p:nvPr/>
        </p:nvSpPr>
        <p:spPr>
          <a:xfrm>
            <a:off x="5600164" y="5802868"/>
            <a:ext cx="2248436" cy="369332"/>
          </a:xfrm>
          <a:prstGeom prst="rect">
            <a:avLst/>
          </a:prstGeom>
          <a:noFill/>
        </p:spPr>
        <p:txBody>
          <a:bodyPr wrap="none" rtlCol="0">
            <a:spAutoFit/>
          </a:bodyPr>
          <a:lstStyle/>
          <a:p>
            <a:r>
              <a:rPr lang="en-US" b="1" dirty="0" smtClean="0"/>
              <a:t>Chromatic Aberration</a:t>
            </a:r>
            <a:endParaRPr lang="en-US" b="1" dirty="0"/>
          </a:p>
        </p:txBody>
      </p:sp>
      <p:sp>
        <p:nvSpPr>
          <p:cNvPr id="9" name="TextBox 8"/>
          <p:cNvSpPr txBox="1"/>
          <p:nvPr/>
        </p:nvSpPr>
        <p:spPr>
          <a:xfrm>
            <a:off x="1751580" y="6096000"/>
            <a:ext cx="1372620" cy="369332"/>
          </a:xfrm>
          <a:prstGeom prst="rect">
            <a:avLst/>
          </a:prstGeom>
          <a:noFill/>
        </p:spPr>
        <p:txBody>
          <a:bodyPr wrap="none" rtlCol="0">
            <a:spAutoFit/>
          </a:bodyPr>
          <a:lstStyle/>
          <a:p>
            <a:r>
              <a:rPr lang="en-US" b="1" dirty="0" smtClean="0"/>
              <a:t>Astigmatism</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620000" cy="1143000"/>
          </a:xfrm>
        </p:spPr>
        <p:txBody>
          <a:bodyPr/>
          <a:lstStyle/>
          <a:p>
            <a:pPr algn="ctr"/>
            <a:r>
              <a:rPr lang="en-US" dirty="0" smtClean="0"/>
              <a:t>Light Focusing System cont’d</a:t>
            </a:r>
            <a:endParaRPr lang="en-US" dirty="0"/>
          </a:p>
        </p:txBody>
      </p:sp>
      <p:sp>
        <p:nvSpPr>
          <p:cNvPr id="3" name="Content Placeholder 2"/>
          <p:cNvSpPr>
            <a:spLocks noGrp="1"/>
          </p:cNvSpPr>
          <p:nvPr>
            <p:ph idx="1"/>
          </p:nvPr>
        </p:nvSpPr>
        <p:spPr/>
        <p:txBody>
          <a:bodyPr/>
          <a:lstStyle/>
          <a:p>
            <a:r>
              <a:rPr lang="en-US" dirty="0" smtClean="0"/>
              <a:t>Possible Solutions:  Singlet element lenses</a:t>
            </a:r>
          </a:p>
          <a:p>
            <a:endParaRPr lang="en-US" dirty="0"/>
          </a:p>
          <a:p>
            <a:endParaRPr lang="en-US" dirty="0" smtClean="0"/>
          </a:p>
          <a:p>
            <a:endParaRPr lang="en-US" dirty="0"/>
          </a:p>
          <a:p>
            <a:endParaRPr lang="en-US" dirty="0" smtClean="0"/>
          </a:p>
          <a:p>
            <a:pPr marL="114300" indent="0">
              <a:buNone/>
            </a:pPr>
            <a:r>
              <a:rPr lang="en-US" dirty="0" smtClean="0"/>
              <a:t>  Plano-convex                   </a:t>
            </a:r>
            <a:r>
              <a:rPr lang="en-US" dirty="0" err="1" smtClean="0"/>
              <a:t>plano</a:t>
            </a:r>
            <a:r>
              <a:rPr lang="en-US" dirty="0" smtClean="0"/>
              <a:t>-concave                  bi-concave</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r>
              <a:rPr lang="en-US" dirty="0" smtClean="0"/>
              <a:t>Bi-convex                           positive </a:t>
            </a:r>
            <a:r>
              <a:rPr lang="en-US" dirty="0" err="1" smtClean="0"/>
              <a:t>mensiscus</a:t>
            </a:r>
            <a:r>
              <a:rPr lang="en-US" dirty="0" smtClean="0"/>
              <a:t>     negative meniscus      </a:t>
            </a:r>
          </a:p>
          <a:p>
            <a:endParaRPr lang="en-US" dirty="0" smtClean="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2365" y="2251927"/>
            <a:ext cx="1691481" cy="1119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descr="http://www.cartage.org.lb/en/themes/sciences/physics/optics/Optical/Lens/lenspr2.gi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94656" y="2260437"/>
            <a:ext cx="2082164" cy="1111471"/>
          </a:xfrm>
          <a:prstGeom prst="rect">
            <a:avLst/>
          </a:prstGeom>
          <a:noFill/>
          <a:ln>
            <a:noFill/>
          </a:ln>
        </p:spPr>
      </p:pic>
      <p:pic>
        <p:nvPicPr>
          <p:cNvPr id="6" name="Picture 5" descr="http://www.cartage.org.lb/en/themes/sciences/physics/optics/Optical/Lens/lenspr3.gif"/>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 y="4314543"/>
            <a:ext cx="2362200" cy="1234757"/>
          </a:xfrm>
          <a:prstGeom prst="rect">
            <a:avLst/>
          </a:prstGeom>
          <a:noFill/>
          <a:ln>
            <a:noFill/>
          </a:ln>
        </p:spPr>
      </p:pic>
      <p:pic>
        <p:nvPicPr>
          <p:cNvPr id="7" name="Picture 6" descr="http://www.cartage.org.lb/en/themes/sciences/physics/optics/Optical/Lens/lenspr4.gif"/>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67400" y="2152708"/>
            <a:ext cx="2105025" cy="1219200"/>
          </a:xfrm>
          <a:prstGeom prst="rect">
            <a:avLst/>
          </a:prstGeom>
          <a:noFill/>
          <a:ln>
            <a:noFill/>
          </a:ln>
        </p:spPr>
      </p:pic>
      <p:pic>
        <p:nvPicPr>
          <p:cNvPr id="8" name="Picture 7" descr="http://www.cartage.org.lb/en/themes/sciences/physics/optics/Optical/Lens/lenspr5.gif"/>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600538" y="4376296"/>
            <a:ext cx="1844993" cy="1111250"/>
          </a:xfrm>
          <a:prstGeom prst="rect">
            <a:avLst/>
          </a:prstGeom>
          <a:noFill/>
          <a:ln>
            <a:noFill/>
          </a:ln>
        </p:spPr>
      </p:pic>
      <p:pic>
        <p:nvPicPr>
          <p:cNvPr id="9" name="Picture 8" descr="http://www.cartage.org.lb/en/themes/sciences/physics/optics/Optical/Lens/lenspr6.gif"/>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961009" y="4537907"/>
            <a:ext cx="2201864" cy="1011393"/>
          </a:xfrm>
          <a:prstGeom prst="rect">
            <a:avLst/>
          </a:prstGeom>
          <a:noFill/>
          <a:ln>
            <a:noFill/>
          </a:ln>
        </p:spPr>
      </p:pic>
    </p:spTree>
    <p:extLst>
      <p:ext uri="{BB962C8B-B14F-4D97-AF65-F5344CB8AC3E}">
        <p14:creationId xmlns="" xmlns:p14="http://schemas.microsoft.com/office/powerpoint/2010/main" val="1508906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Light Focusing </a:t>
            </a:r>
            <a:r>
              <a:rPr lang="en-US" dirty="0" smtClean="0"/>
              <a:t>System cont’d</a:t>
            </a:r>
            <a:endParaRPr lang="en-US" dirty="0"/>
          </a:p>
        </p:txBody>
      </p:sp>
      <p:sp>
        <p:nvSpPr>
          <p:cNvPr id="3" name="Content Placeholder 2"/>
          <p:cNvSpPr>
            <a:spLocks noGrp="1"/>
          </p:cNvSpPr>
          <p:nvPr>
            <p:ph idx="1"/>
          </p:nvPr>
        </p:nvSpPr>
        <p:spPr/>
        <p:txBody>
          <a:bodyPr/>
          <a:lstStyle/>
          <a:p>
            <a:r>
              <a:rPr lang="en-US" dirty="0" smtClean="0"/>
              <a:t>Possible Solutions: Multi-element lenses</a:t>
            </a:r>
          </a:p>
          <a:p>
            <a:endParaRPr lang="en-US" dirty="0"/>
          </a:p>
          <a:p>
            <a:endParaRPr lang="en-US" dirty="0" smtClean="0"/>
          </a:p>
          <a:p>
            <a:endParaRPr lang="en-US" dirty="0"/>
          </a:p>
          <a:p>
            <a:endParaRPr lang="en-US" dirty="0" smtClean="0"/>
          </a:p>
          <a:p>
            <a:pPr marL="114300" indent="0">
              <a:buNone/>
            </a:pPr>
            <a:r>
              <a:rPr lang="en-US" dirty="0" smtClean="0"/>
              <a:t>Cooke triplet lenses                                            Wide-angle lens</a:t>
            </a:r>
            <a:endParaRPr lang="en-US" dirty="0"/>
          </a:p>
          <a:p>
            <a:endParaRPr lang="en-US" dirty="0" smtClean="0"/>
          </a:p>
          <a:p>
            <a:pPr marL="114300" indent="0">
              <a:buNone/>
            </a:pPr>
            <a:r>
              <a:rPr lang="en-US" dirty="0"/>
              <a:t> </a:t>
            </a:r>
            <a:r>
              <a:rPr lang="en-US" dirty="0" smtClean="0"/>
              <a:t>                                    symmetric lens pairs</a:t>
            </a:r>
            <a:br>
              <a:rPr lang="en-US" dirty="0" smtClean="0"/>
            </a:br>
            <a:endParaRPr lang="en-US" dirty="0" smtClean="0"/>
          </a:p>
          <a:p>
            <a:pPr marL="114300" indent="0">
              <a:buNone/>
            </a:pPr>
            <a:endParaRPr lang="en-US" dirty="0"/>
          </a:p>
          <a:p>
            <a:pPr marL="114300" indent="0">
              <a:buNone/>
            </a:pPr>
            <a:endParaRPr lang="en-US" dirty="0" smtClean="0"/>
          </a:p>
          <a:p>
            <a:pPr marL="114300" indent="0">
              <a:buNone/>
            </a:pPr>
            <a:r>
              <a:rPr lang="en-US" dirty="0" smtClean="0"/>
              <a:t>Double Gaussian lens                    Reverse telephoto lens                             </a:t>
            </a:r>
            <a:endParaRPr lang="en-US" dirty="0"/>
          </a:p>
        </p:txBody>
      </p:sp>
      <p:pic>
        <p:nvPicPr>
          <p:cNvPr id="4" name="Picture 3" descr="\\warehouse.cec.wustl.edu\home\links\ljf2\winprofile\Desktop\Design\symmetric.PN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76698" y="3563308"/>
            <a:ext cx="2885123" cy="707073"/>
          </a:xfrm>
          <a:prstGeom prst="rect">
            <a:avLst/>
          </a:prstGeom>
          <a:noFill/>
          <a:ln>
            <a:noFill/>
          </a:ln>
        </p:spPr>
      </p:pic>
      <p:pic>
        <p:nvPicPr>
          <p:cNvPr id="5" name="Picture 4" descr="http://www.cartage.org.lb/en/themes/sciences/physics/optics/Optical/Lens/lenspr19.gi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2362200"/>
            <a:ext cx="2133600" cy="973358"/>
          </a:xfrm>
          <a:prstGeom prst="rect">
            <a:avLst/>
          </a:prstGeom>
          <a:noFill/>
          <a:ln>
            <a:noFill/>
          </a:ln>
        </p:spPr>
      </p:pic>
      <p:pic>
        <p:nvPicPr>
          <p:cNvPr id="6" name="Picture 5" descr="http://www.cartage.org.lb/en/themes/sciences/physics/optics/Optical/Lens/lenspr16.gif"/>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 y="4714881"/>
            <a:ext cx="2419033" cy="1125538"/>
          </a:xfrm>
          <a:prstGeom prst="rect">
            <a:avLst/>
          </a:prstGeom>
          <a:noFill/>
          <a:ln>
            <a:noFill/>
          </a:ln>
        </p:spPr>
      </p:pic>
      <p:pic>
        <p:nvPicPr>
          <p:cNvPr id="7" name="Picture 6" descr="http://www.cartage.org.lb/en/themes/sciences/physics/optics/Optical/Lens/lenspr17.gif"/>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191000" y="4711091"/>
            <a:ext cx="3799523" cy="860438"/>
          </a:xfrm>
          <a:prstGeom prst="rect">
            <a:avLst/>
          </a:prstGeom>
          <a:noFill/>
          <a:ln>
            <a:noFill/>
          </a:ln>
        </p:spPr>
      </p:pic>
      <p:pic>
        <p:nvPicPr>
          <p:cNvPr id="8" name="Picture 7" descr="http://www.cartage.org.lb/en/themes/sciences/physics/optics/Optical/Lens/lenspr18.gif"/>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942114" y="1905000"/>
            <a:ext cx="2764972" cy="1702338"/>
          </a:xfrm>
          <a:prstGeom prst="rect">
            <a:avLst/>
          </a:prstGeom>
          <a:noFill/>
          <a:ln>
            <a:noFill/>
          </a:ln>
        </p:spPr>
      </p:pic>
    </p:spTree>
    <p:extLst>
      <p:ext uri="{BB962C8B-B14F-4D97-AF65-F5344CB8AC3E}">
        <p14:creationId xmlns="" xmlns:p14="http://schemas.microsoft.com/office/powerpoint/2010/main" val="3598546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Light Focusing System cont’d</a:t>
            </a:r>
          </a:p>
        </p:txBody>
      </p:sp>
      <p:sp>
        <p:nvSpPr>
          <p:cNvPr id="3" name="Content Placeholder 2"/>
          <p:cNvSpPr>
            <a:spLocks noGrp="1"/>
          </p:cNvSpPr>
          <p:nvPr>
            <p:ph idx="1"/>
          </p:nvPr>
        </p:nvSpPr>
        <p:spPr/>
        <p:txBody>
          <a:bodyPr/>
          <a:lstStyle/>
          <a:p>
            <a:r>
              <a:rPr lang="en-US" dirty="0" smtClean="0"/>
              <a:t>Chosen solution: Achromatic Doublet Lens</a:t>
            </a:r>
          </a:p>
          <a:p>
            <a:endParaRPr lang="en-US" dirty="0"/>
          </a:p>
          <a:p>
            <a:endParaRPr lang="en-US" dirty="0"/>
          </a:p>
        </p:txBody>
      </p:sp>
      <p:pic>
        <p:nvPicPr>
          <p:cNvPr id="4" name="Picture 3" descr="http://www.cartage.org.lb/en/themes/sciences/physics/optics/Optical/Lens/ach.gi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67000" y="2667000"/>
            <a:ext cx="3508375" cy="2496820"/>
          </a:xfrm>
          <a:prstGeom prst="rect">
            <a:avLst/>
          </a:prstGeom>
          <a:noFill/>
          <a:ln>
            <a:noFill/>
          </a:ln>
        </p:spPr>
      </p:pic>
    </p:spTree>
    <p:extLst>
      <p:ext uri="{BB962C8B-B14F-4D97-AF65-F5344CB8AC3E}">
        <p14:creationId xmlns="" xmlns:p14="http://schemas.microsoft.com/office/powerpoint/2010/main" val="1871777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lstStyle/>
          <a:p>
            <a:pPr algn="ctr"/>
            <a:r>
              <a:rPr lang="en-US" dirty="0" smtClean="0"/>
              <a:t>Lens Specifications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16613145"/>
              </p:ext>
            </p:extLst>
          </p:nvPr>
        </p:nvGraphicFramePr>
        <p:xfrm>
          <a:off x="2514600" y="1600200"/>
          <a:ext cx="3682047" cy="2103120"/>
        </p:xfrm>
        <a:graphic>
          <a:graphicData uri="http://schemas.openxmlformats.org/drawingml/2006/table">
            <a:tbl>
              <a:tblPr firstRow="1" firstCol="1" bandRow="1">
                <a:tableStyleId>{5C22544A-7EE6-4342-B048-85BDC9FD1C3A}</a:tableStyleId>
              </a:tblPr>
              <a:tblGrid>
                <a:gridCol w="2115111"/>
                <a:gridCol w="522312"/>
                <a:gridCol w="522312"/>
                <a:gridCol w="522312"/>
              </a:tblGrid>
              <a:tr h="203327">
                <a:tc>
                  <a:txBody>
                    <a:bodyPr/>
                    <a:lstStyle/>
                    <a:p>
                      <a:pPr marL="0" marR="0" algn="ctr">
                        <a:lnSpc>
                          <a:spcPct val="115000"/>
                        </a:lnSpc>
                        <a:spcBef>
                          <a:spcPts val="0"/>
                        </a:spcBef>
                        <a:spcAft>
                          <a:spcPts val="0"/>
                        </a:spcAft>
                      </a:pPr>
                      <a:r>
                        <a:rPr lang="en-US" sz="1200" dirty="0">
                          <a:effectLst/>
                        </a:rPr>
                        <a:t>Back Focal Length REF (mm)</a:t>
                      </a:r>
                      <a:endParaRPr lang="en-US" sz="1100" dirty="0">
                        <a:effectLst/>
                        <a:latin typeface="Calibri"/>
                        <a:ea typeface="Malgun Gothic"/>
                        <a:cs typeface="Times New Roman"/>
                      </a:endParaRPr>
                    </a:p>
                  </a:txBody>
                  <a:tcPr marL="73025" marR="73025" marT="0" marB="0" anchor="ctr"/>
                </a:tc>
                <a:tc gridSpan="3">
                  <a:txBody>
                    <a:bodyPr/>
                    <a:lstStyle/>
                    <a:p>
                      <a:pPr marL="0" marR="0" algn="ctr">
                        <a:lnSpc>
                          <a:spcPct val="115000"/>
                        </a:lnSpc>
                        <a:spcBef>
                          <a:spcPts val="0"/>
                        </a:spcBef>
                        <a:spcAft>
                          <a:spcPts val="0"/>
                        </a:spcAft>
                      </a:pPr>
                      <a:r>
                        <a:rPr lang="en-US" sz="1200">
                          <a:effectLst/>
                        </a:rPr>
                        <a:t>22.2</a:t>
                      </a:r>
                      <a:endParaRPr lang="en-US" sz="1100">
                        <a:effectLst/>
                        <a:latin typeface="Calibri"/>
                        <a:ea typeface="Malgun Gothic"/>
                        <a:cs typeface="Times New Roman"/>
                      </a:endParaRPr>
                    </a:p>
                  </a:txBody>
                  <a:tcPr marL="73025" marR="73025" marT="0" marB="0" anchor="ctr"/>
                </a:tc>
                <a:tc hMerge="1">
                  <a:txBody>
                    <a:bodyPr/>
                    <a:lstStyle/>
                    <a:p>
                      <a:endParaRPr lang="en-US"/>
                    </a:p>
                  </a:txBody>
                  <a:tcPr/>
                </a:tc>
                <a:tc hMerge="1">
                  <a:txBody>
                    <a:bodyPr/>
                    <a:lstStyle/>
                    <a:p>
                      <a:endParaRPr lang="en-US"/>
                    </a:p>
                  </a:txBody>
                  <a:tcPr/>
                </a:tc>
              </a:tr>
              <a:tr h="203327">
                <a:tc>
                  <a:txBody>
                    <a:bodyPr/>
                    <a:lstStyle/>
                    <a:p>
                      <a:pPr marL="0" marR="0" algn="ctr">
                        <a:lnSpc>
                          <a:spcPct val="115000"/>
                        </a:lnSpc>
                        <a:spcBef>
                          <a:spcPts val="0"/>
                        </a:spcBef>
                        <a:spcAft>
                          <a:spcPts val="0"/>
                        </a:spcAft>
                      </a:pPr>
                      <a:r>
                        <a:rPr lang="en-US" sz="1200">
                          <a:effectLst/>
                        </a:rPr>
                        <a:t>Centration (arcmin)</a:t>
                      </a:r>
                      <a:endParaRPr lang="en-US" sz="1100">
                        <a:effectLst/>
                        <a:latin typeface="Calibri"/>
                        <a:ea typeface="Malgun Gothic"/>
                        <a:cs typeface="Times New Roman"/>
                      </a:endParaRPr>
                    </a:p>
                  </a:txBody>
                  <a:tcPr marL="73025" marR="73025" marT="0" marB="0" anchor="ctr"/>
                </a:tc>
                <a:tc gridSpan="3">
                  <a:txBody>
                    <a:bodyPr/>
                    <a:lstStyle/>
                    <a:p>
                      <a:pPr marL="0" marR="0" algn="ctr">
                        <a:lnSpc>
                          <a:spcPct val="115000"/>
                        </a:lnSpc>
                        <a:spcBef>
                          <a:spcPts val="0"/>
                        </a:spcBef>
                        <a:spcAft>
                          <a:spcPts val="0"/>
                        </a:spcAft>
                      </a:pPr>
                      <a:r>
                        <a:rPr lang="en-US" sz="1200">
                          <a:effectLst/>
                        </a:rPr>
                        <a:t>&lt;3</a:t>
                      </a:r>
                      <a:endParaRPr lang="en-US" sz="1100">
                        <a:effectLst/>
                        <a:latin typeface="Calibri"/>
                        <a:ea typeface="Malgun Gothic"/>
                        <a:cs typeface="Times New Roman"/>
                      </a:endParaRPr>
                    </a:p>
                  </a:txBody>
                  <a:tcPr marL="73025" marR="73025" marT="0" marB="0" anchor="ctr"/>
                </a:tc>
                <a:tc hMerge="1">
                  <a:txBody>
                    <a:bodyPr/>
                    <a:lstStyle/>
                    <a:p>
                      <a:endParaRPr lang="en-US"/>
                    </a:p>
                  </a:txBody>
                  <a:tcPr/>
                </a:tc>
                <a:tc hMerge="1">
                  <a:txBody>
                    <a:bodyPr/>
                    <a:lstStyle/>
                    <a:p>
                      <a:endParaRPr lang="en-US"/>
                    </a:p>
                  </a:txBody>
                  <a:tcPr/>
                </a:tc>
              </a:tr>
              <a:tr h="203327">
                <a:tc>
                  <a:txBody>
                    <a:bodyPr/>
                    <a:lstStyle/>
                    <a:p>
                      <a:pPr marL="0" marR="0" algn="ctr">
                        <a:lnSpc>
                          <a:spcPct val="115000"/>
                        </a:lnSpc>
                        <a:spcBef>
                          <a:spcPts val="0"/>
                        </a:spcBef>
                        <a:spcAft>
                          <a:spcPts val="0"/>
                        </a:spcAft>
                      </a:pPr>
                      <a:r>
                        <a:rPr lang="en-US" sz="1200">
                          <a:effectLst/>
                        </a:rPr>
                        <a:t>Clear Aperture (% of diameter)</a:t>
                      </a:r>
                      <a:endParaRPr lang="en-US" sz="1100">
                        <a:effectLst/>
                        <a:latin typeface="Calibri"/>
                        <a:ea typeface="Malgun Gothic"/>
                        <a:cs typeface="Times New Roman"/>
                      </a:endParaRPr>
                    </a:p>
                  </a:txBody>
                  <a:tcPr marL="73025" marR="73025" marT="0" marB="0" anchor="ctr"/>
                </a:tc>
                <a:tc gridSpan="3">
                  <a:txBody>
                    <a:bodyPr/>
                    <a:lstStyle/>
                    <a:p>
                      <a:pPr marL="0" marR="0" algn="ctr">
                        <a:lnSpc>
                          <a:spcPct val="115000"/>
                        </a:lnSpc>
                        <a:spcBef>
                          <a:spcPts val="0"/>
                        </a:spcBef>
                        <a:spcAft>
                          <a:spcPts val="0"/>
                        </a:spcAft>
                      </a:pPr>
                      <a:r>
                        <a:rPr lang="en-US" sz="1200">
                          <a:effectLst/>
                        </a:rPr>
                        <a:t>&gt;90</a:t>
                      </a:r>
                      <a:endParaRPr lang="en-US" sz="1100">
                        <a:effectLst/>
                        <a:latin typeface="Calibri"/>
                        <a:ea typeface="Malgun Gothic"/>
                        <a:cs typeface="Times New Roman"/>
                      </a:endParaRPr>
                    </a:p>
                  </a:txBody>
                  <a:tcPr marL="73025" marR="73025" marT="0" marB="0" anchor="ctr"/>
                </a:tc>
                <a:tc hMerge="1">
                  <a:txBody>
                    <a:bodyPr/>
                    <a:lstStyle/>
                    <a:p>
                      <a:endParaRPr lang="en-US"/>
                    </a:p>
                  </a:txBody>
                  <a:tcPr/>
                </a:tc>
                <a:tc hMerge="1">
                  <a:txBody>
                    <a:bodyPr/>
                    <a:lstStyle/>
                    <a:p>
                      <a:endParaRPr lang="en-US"/>
                    </a:p>
                  </a:txBody>
                  <a:tcPr/>
                </a:tc>
              </a:tr>
              <a:tr h="203327">
                <a:tc>
                  <a:txBody>
                    <a:bodyPr/>
                    <a:lstStyle/>
                    <a:p>
                      <a:pPr marL="0" marR="0" algn="ctr">
                        <a:lnSpc>
                          <a:spcPct val="115000"/>
                        </a:lnSpc>
                        <a:spcBef>
                          <a:spcPts val="0"/>
                        </a:spcBef>
                        <a:spcAft>
                          <a:spcPts val="0"/>
                        </a:spcAft>
                      </a:pPr>
                      <a:r>
                        <a:rPr lang="en-US" sz="1200">
                          <a:effectLst/>
                        </a:rPr>
                        <a:t>Design Diameter (mm)</a:t>
                      </a:r>
                      <a:endParaRPr lang="en-US" sz="1100">
                        <a:effectLst/>
                        <a:latin typeface="Calibri"/>
                        <a:ea typeface="Malgun Gothic"/>
                        <a:cs typeface="Times New Roman"/>
                      </a:endParaRPr>
                    </a:p>
                  </a:txBody>
                  <a:tcPr marL="73025" marR="73025" marT="0" marB="0" anchor="ctr"/>
                </a:tc>
                <a:tc gridSpan="3">
                  <a:txBody>
                    <a:bodyPr/>
                    <a:lstStyle/>
                    <a:p>
                      <a:pPr marL="0" marR="0" algn="ctr">
                        <a:lnSpc>
                          <a:spcPct val="115000"/>
                        </a:lnSpc>
                        <a:spcBef>
                          <a:spcPts val="0"/>
                        </a:spcBef>
                        <a:spcAft>
                          <a:spcPts val="0"/>
                        </a:spcAft>
                      </a:pPr>
                      <a:r>
                        <a:rPr lang="en-US" sz="1200">
                          <a:effectLst/>
                        </a:rPr>
                        <a:t>25.4</a:t>
                      </a:r>
                      <a:endParaRPr lang="en-US" sz="1100">
                        <a:effectLst/>
                        <a:latin typeface="Calibri"/>
                        <a:ea typeface="Malgun Gothic"/>
                        <a:cs typeface="Times New Roman"/>
                      </a:endParaRPr>
                    </a:p>
                  </a:txBody>
                  <a:tcPr marL="73025" marR="73025" marT="0" marB="0" anchor="ctr"/>
                </a:tc>
                <a:tc hMerge="1">
                  <a:txBody>
                    <a:bodyPr/>
                    <a:lstStyle/>
                    <a:p>
                      <a:endParaRPr lang="en-US"/>
                    </a:p>
                  </a:txBody>
                  <a:tcPr/>
                </a:tc>
                <a:tc hMerge="1">
                  <a:txBody>
                    <a:bodyPr/>
                    <a:lstStyle/>
                    <a:p>
                      <a:endParaRPr lang="en-US"/>
                    </a:p>
                  </a:txBody>
                  <a:tcPr/>
                </a:tc>
              </a:tr>
              <a:tr h="203327">
                <a:tc>
                  <a:txBody>
                    <a:bodyPr/>
                    <a:lstStyle/>
                    <a:p>
                      <a:pPr marL="0" marR="0" algn="ctr">
                        <a:lnSpc>
                          <a:spcPct val="115000"/>
                        </a:lnSpc>
                        <a:spcBef>
                          <a:spcPts val="0"/>
                        </a:spcBef>
                        <a:spcAft>
                          <a:spcPts val="0"/>
                        </a:spcAft>
                      </a:pPr>
                      <a:r>
                        <a:rPr lang="en-US" sz="1200">
                          <a:effectLst/>
                        </a:rPr>
                        <a:t>Design Wavelength (nm)</a:t>
                      </a:r>
                      <a:endParaRPr lang="en-US" sz="1100">
                        <a:effectLst/>
                        <a:latin typeface="Calibri"/>
                        <a:ea typeface="Malgun Gothic"/>
                        <a:cs typeface="Times New Roman"/>
                      </a:endParaRPr>
                    </a:p>
                  </a:txBody>
                  <a:tcPr marL="73025" marR="73025" marT="0" marB="0" anchor="ctr"/>
                </a:tc>
                <a:tc>
                  <a:txBody>
                    <a:bodyPr/>
                    <a:lstStyle/>
                    <a:p>
                      <a:pPr marL="0" marR="0" algn="ctr">
                        <a:lnSpc>
                          <a:spcPct val="115000"/>
                        </a:lnSpc>
                        <a:spcBef>
                          <a:spcPts val="0"/>
                        </a:spcBef>
                        <a:spcAft>
                          <a:spcPts val="0"/>
                        </a:spcAft>
                      </a:pPr>
                      <a:r>
                        <a:rPr lang="en-US" sz="1200">
                          <a:effectLst/>
                        </a:rPr>
                        <a:t>486.1</a:t>
                      </a:r>
                      <a:endParaRPr lang="en-US" sz="1100">
                        <a:effectLst/>
                        <a:latin typeface="Calibri"/>
                        <a:ea typeface="Malgun Gothic"/>
                        <a:cs typeface="Times New Roman"/>
                      </a:endParaRPr>
                    </a:p>
                  </a:txBody>
                  <a:tcPr marL="73025" marR="73025" marT="0" marB="0" anchor="ctr"/>
                </a:tc>
                <a:tc>
                  <a:txBody>
                    <a:bodyPr/>
                    <a:lstStyle/>
                    <a:p>
                      <a:pPr marL="0" marR="0" algn="ctr">
                        <a:lnSpc>
                          <a:spcPct val="115000"/>
                        </a:lnSpc>
                        <a:spcBef>
                          <a:spcPts val="0"/>
                        </a:spcBef>
                        <a:spcAft>
                          <a:spcPts val="0"/>
                        </a:spcAft>
                      </a:pPr>
                      <a:r>
                        <a:rPr lang="en-US" sz="1200" dirty="0">
                          <a:effectLst/>
                        </a:rPr>
                        <a:t>587.6</a:t>
                      </a:r>
                      <a:endParaRPr lang="en-US" sz="1100" dirty="0">
                        <a:effectLst/>
                        <a:latin typeface="Calibri"/>
                        <a:ea typeface="Malgun Gothic"/>
                        <a:cs typeface="Times New Roman"/>
                      </a:endParaRPr>
                    </a:p>
                  </a:txBody>
                  <a:tcPr marL="73025" marR="73025" marT="0" marB="0" anchor="ctr"/>
                </a:tc>
                <a:tc>
                  <a:txBody>
                    <a:bodyPr/>
                    <a:lstStyle/>
                    <a:p>
                      <a:pPr marL="0" marR="0" algn="ctr">
                        <a:lnSpc>
                          <a:spcPct val="115000"/>
                        </a:lnSpc>
                        <a:spcBef>
                          <a:spcPts val="0"/>
                        </a:spcBef>
                        <a:spcAft>
                          <a:spcPts val="0"/>
                        </a:spcAft>
                      </a:pPr>
                      <a:r>
                        <a:rPr lang="en-US" sz="1200">
                          <a:effectLst/>
                        </a:rPr>
                        <a:t>656.3</a:t>
                      </a:r>
                      <a:endParaRPr lang="en-US" sz="1100">
                        <a:effectLst/>
                        <a:latin typeface="Calibri"/>
                        <a:ea typeface="Malgun Gothic"/>
                        <a:cs typeface="Times New Roman"/>
                      </a:endParaRPr>
                    </a:p>
                  </a:txBody>
                  <a:tcPr marL="73025" marR="73025" marT="0" marB="0" anchor="ctr"/>
                </a:tc>
              </a:tr>
              <a:tr h="203327">
                <a:tc>
                  <a:txBody>
                    <a:bodyPr/>
                    <a:lstStyle/>
                    <a:p>
                      <a:pPr marL="0" marR="0" algn="ctr">
                        <a:lnSpc>
                          <a:spcPct val="115000"/>
                        </a:lnSpc>
                        <a:spcBef>
                          <a:spcPts val="0"/>
                        </a:spcBef>
                        <a:spcAft>
                          <a:spcPts val="0"/>
                        </a:spcAft>
                      </a:pPr>
                      <a:r>
                        <a:rPr lang="en-US" sz="1200">
                          <a:effectLst/>
                        </a:rPr>
                        <a:t>Diameter Tolerance (mm)</a:t>
                      </a:r>
                      <a:endParaRPr lang="en-US" sz="1100">
                        <a:effectLst/>
                        <a:latin typeface="Calibri"/>
                        <a:ea typeface="Malgun Gothic"/>
                        <a:cs typeface="Times New Roman"/>
                      </a:endParaRPr>
                    </a:p>
                  </a:txBody>
                  <a:tcPr marL="73025" marR="73025" marT="0" marB="0" anchor="ctr"/>
                </a:tc>
                <a:tc gridSpan="3">
                  <a:txBody>
                    <a:bodyPr/>
                    <a:lstStyle/>
                    <a:p>
                      <a:pPr marL="0" marR="0" algn="ctr">
                        <a:lnSpc>
                          <a:spcPct val="115000"/>
                        </a:lnSpc>
                        <a:spcBef>
                          <a:spcPts val="0"/>
                        </a:spcBef>
                        <a:spcAft>
                          <a:spcPts val="0"/>
                        </a:spcAft>
                      </a:pPr>
                      <a:r>
                        <a:rPr lang="en-US" sz="1200">
                          <a:effectLst/>
                        </a:rPr>
                        <a:t>+0.0/-0.1</a:t>
                      </a:r>
                      <a:endParaRPr lang="en-US" sz="1100">
                        <a:effectLst/>
                        <a:latin typeface="Calibri"/>
                        <a:ea typeface="Malgun Gothic"/>
                        <a:cs typeface="Times New Roman"/>
                      </a:endParaRPr>
                    </a:p>
                  </a:txBody>
                  <a:tcPr marL="73025" marR="73025" marT="0" marB="0" anchor="ctr"/>
                </a:tc>
                <a:tc hMerge="1">
                  <a:txBody>
                    <a:bodyPr/>
                    <a:lstStyle/>
                    <a:p>
                      <a:endParaRPr lang="en-US"/>
                    </a:p>
                  </a:txBody>
                  <a:tcPr/>
                </a:tc>
                <a:tc hMerge="1">
                  <a:txBody>
                    <a:bodyPr/>
                    <a:lstStyle/>
                    <a:p>
                      <a:endParaRPr lang="en-US"/>
                    </a:p>
                  </a:txBody>
                  <a:tcPr/>
                </a:tc>
              </a:tr>
              <a:tr h="203327">
                <a:tc>
                  <a:txBody>
                    <a:bodyPr/>
                    <a:lstStyle/>
                    <a:p>
                      <a:pPr marL="0" marR="0" algn="ctr">
                        <a:lnSpc>
                          <a:spcPct val="115000"/>
                        </a:lnSpc>
                        <a:spcBef>
                          <a:spcPts val="0"/>
                        </a:spcBef>
                        <a:spcAft>
                          <a:spcPts val="0"/>
                        </a:spcAft>
                      </a:pPr>
                      <a:r>
                        <a:rPr lang="en-US" sz="1200">
                          <a:effectLst/>
                        </a:rPr>
                        <a:t>Focal Length (mm)</a:t>
                      </a:r>
                      <a:endParaRPr lang="en-US" sz="1100">
                        <a:effectLst/>
                        <a:latin typeface="Calibri"/>
                        <a:ea typeface="Malgun Gothic"/>
                        <a:cs typeface="Times New Roman"/>
                      </a:endParaRPr>
                    </a:p>
                  </a:txBody>
                  <a:tcPr marL="73025" marR="73025" marT="0" marB="0" anchor="ctr"/>
                </a:tc>
                <a:tc gridSpan="3">
                  <a:txBody>
                    <a:bodyPr/>
                    <a:lstStyle/>
                    <a:p>
                      <a:pPr marL="0" marR="0" algn="ctr">
                        <a:lnSpc>
                          <a:spcPct val="115000"/>
                        </a:lnSpc>
                        <a:spcBef>
                          <a:spcPts val="0"/>
                        </a:spcBef>
                        <a:spcAft>
                          <a:spcPts val="0"/>
                        </a:spcAft>
                      </a:pPr>
                      <a:r>
                        <a:rPr lang="en-US" sz="1200">
                          <a:effectLst/>
                        </a:rPr>
                        <a:t>30</a:t>
                      </a:r>
                      <a:endParaRPr lang="en-US" sz="1100">
                        <a:effectLst/>
                        <a:latin typeface="Calibri"/>
                        <a:ea typeface="Malgun Gothic"/>
                        <a:cs typeface="Times New Roman"/>
                      </a:endParaRPr>
                    </a:p>
                  </a:txBody>
                  <a:tcPr marL="73025" marR="73025" marT="0" marB="0" anchor="ctr"/>
                </a:tc>
                <a:tc hMerge="1">
                  <a:txBody>
                    <a:bodyPr/>
                    <a:lstStyle/>
                    <a:p>
                      <a:endParaRPr lang="en-US"/>
                    </a:p>
                  </a:txBody>
                  <a:tcPr/>
                </a:tc>
                <a:tc hMerge="1">
                  <a:txBody>
                    <a:bodyPr/>
                    <a:lstStyle/>
                    <a:p>
                      <a:endParaRPr lang="en-US"/>
                    </a:p>
                  </a:txBody>
                  <a:tcPr/>
                </a:tc>
              </a:tr>
              <a:tr h="203327">
                <a:tc>
                  <a:txBody>
                    <a:bodyPr/>
                    <a:lstStyle/>
                    <a:p>
                      <a:pPr marL="0" marR="0" algn="ctr">
                        <a:lnSpc>
                          <a:spcPct val="115000"/>
                        </a:lnSpc>
                        <a:spcBef>
                          <a:spcPts val="0"/>
                        </a:spcBef>
                        <a:spcAft>
                          <a:spcPts val="0"/>
                        </a:spcAft>
                      </a:pPr>
                      <a:r>
                        <a:rPr lang="en-US" sz="1200">
                          <a:effectLst/>
                        </a:rPr>
                        <a:t>Surface Quality</a:t>
                      </a:r>
                      <a:endParaRPr lang="en-US" sz="1100">
                        <a:effectLst/>
                        <a:latin typeface="Calibri"/>
                        <a:ea typeface="Malgun Gothic"/>
                        <a:cs typeface="Times New Roman"/>
                      </a:endParaRPr>
                    </a:p>
                  </a:txBody>
                  <a:tcPr marL="73025" marR="73025" marT="0" marB="0" anchor="ctr"/>
                </a:tc>
                <a:tc gridSpan="3">
                  <a:txBody>
                    <a:bodyPr/>
                    <a:lstStyle/>
                    <a:p>
                      <a:pPr marL="0" marR="0" algn="ctr">
                        <a:lnSpc>
                          <a:spcPct val="115000"/>
                        </a:lnSpc>
                        <a:spcBef>
                          <a:spcPts val="0"/>
                        </a:spcBef>
                        <a:spcAft>
                          <a:spcPts val="0"/>
                        </a:spcAft>
                      </a:pPr>
                      <a:r>
                        <a:rPr lang="en-US" sz="1200">
                          <a:effectLst/>
                        </a:rPr>
                        <a:t>40-20 Scratch-Dig</a:t>
                      </a:r>
                      <a:endParaRPr lang="en-US" sz="1100">
                        <a:effectLst/>
                        <a:latin typeface="Calibri"/>
                        <a:ea typeface="Malgun Gothic"/>
                        <a:cs typeface="Times New Roman"/>
                      </a:endParaRPr>
                    </a:p>
                  </a:txBody>
                  <a:tcPr marL="73025" marR="73025" marT="0" marB="0" anchor="ctr"/>
                </a:tc>
                <a:tc hMerge="1">
                  <a:txBody>
                    <a:bodyPr/>
                    <a:lstStyle/>
                    <a:p>
                      <a:endParaRPr lang="en-US"/>
                    </a:p>
                  </a:txBody>
                  <a:tcPr/>
                </a:tc>
                <a:tc hMerge="1">
                  <a:txBody>
                    <a:bodyPr/>
                    <a:lstStyle/>
                    <a:p>
                      <a:endParaRPr lang="en-US"/>
                    </a:p>
                  </a:txBody>
                  <a:tcPr/>
                </a:tc>
              </a:tr>
              <a:tr h="203327">
                <a:tc>
                  <a:txBody>
                    <a:bodyPr/>
                    <a:lstStyle/>
                    <a:p>
                      <a:pPr marL="0" marR="0" algn="ctr">
                        <a:lnSpc>
                          <a:spcPct val="115000"/>
                        </a:lnSpc>
                        <a:spcBef>
                          <a:spcPts val="0"/>
                        </a:spcBef>
                        <a:spcAft>
                          <a:spcPts val="0"/>
                        </a:spcAft>
                      </a:pPr>
                      <a:r>
                        <a:rPr lang="en-US" sz="1200">
                          <a:effectLst/>
                        </a:rPr>
                        <a:t>Thickness Tolerance (mm)</a:t>
                      </a:r>
                      <a:endParaRPr lang="en-US" sz="1100">
                        <a:effectLst/>
                        <a:latin typeface="Calibri"/>
                        <a:ea typeface="Malgun Gothic"/>
                        <a:cs typeface="Times New Roman"/>
                      </a:endParaRPr>
                    </a:p>
                  </a:txBody>
                  <a:tcPr marL="73025" marR="73025" marT="0" marB="0" anchor="ctr"/>
                </a:tc>
                <a:tc gridSpan="3">
                  <a:txBody>
                    <a:bodyPr/>
                    <a:lstStyle/>
                    <a:p>
                      <a:pPr marL="0" marR="0" algn="ctr">
                        <a:lnSpc>
                          <a:spcPct val="115000"/>
                        </a:lnSpc>
                        <a:spcBef>
                          <a:spcPts val="0"/>
                        </a:spcBef>
                        <a:spcAft>
                          <a:spcPts val="0"/>
                        </a:spcAft>
                      </a:pPr>
                      <a:r>
                        <a:rPr lang="en-US" sz="1200">
                          <a:effectLst/>
                        </a:rPr>
                        <a:t>±0.15</a:t>
                      </a:r>
                      <a:endParaRPr lang="en-US" sz="1100">
                        <a:effectLst/>
                        <a:latin typeface="Calibri"/>
                        <a:ea typeface="Malgun Gothic"/>
                        <a:cs typeface="Times New Roman"/>
                      </a:endParaRPr>
                    </a:p>
                  </a:txBody>
                  <a:tcPr marL="73025" marR="73025" marT="0" marB="0" anchor="ctr"/>
                </a:tc>
                <a:tc hMerge="1">
                  <a:txBody>
                    <a:bodyPr/>
                    <a:lstStyle/>
                    <a:p>
                      <a:endParaRPr lang="en-US"/>
                    </a:p>
                  </a:txBody>
                  <a:tcPr/>
                </a:tc>
                <a:tc hMerge="1">
                  <a:txBody>
                    <a:bodyPr/>
                    <a:lstStyle/>
                    <a:p>
                      <a:endParaRPr lang="en-US"/>
                    </a:p>
                  </a:txBody>
                  <a:tcPr/>
                </a:tc>
              </a:tr>
              <a:tr h="203327">
                <a:tc>
                  <a:txBody>
                    <a:bodyPr/>
                    <a:lstStyle/>
                    <a:p>
                      <a:pPr marL="0" marR="0" algn="ctr">
                        <a:lnSpc>
                          <a:spcPct val="115000"/>
                        </a:lnSpc>
                        <a:spcBef>
                          <a:spcPts val="0"/>
                        </a:spcBef>
                        <a:spcAft>
                          <a:spcPts val="0"/>
                        </a:spcAft>
                      </a:pPr>
                      <a:r>
                        <a:rPr lang="en-US" sz="1200">
                          <a:effectLst/>
                        </a:rPr>
                        <a:t>Weight (kg)</a:t>
                      </a:r>
                      <a:endParaRPr lang="en-US" sz="1100">
                        <a:effectLst/>
                        <a:latin typeface="Calibri"/>
                        <a:ea typeface="Malgun Gothic"/>
                        <a:cs typeface="Times New Roman"/>
                      </a:endParaRPr>
                    </a:p>
                  </a:txBody>
                  <a:tcPr marL="73025" marR="73025" marT="0" marB="0" anchor="ctr"/>
                </a:tc>
                <a:tc gridSpan="3">
                  <a:txBody>
                    <a:bodyPr/>
                    <a:lstStyle/>
                    <a:p>
                      <a:pPr marL="0" marR="0" algn="ctr">
                        <a:lnSpc>
                          <a:spcPct val="115000"/>
                        </a:lnSpc>
                        <a:spcBef>
                          <a:spcPts val="0"/>
                        </a:spcBef>
                        <a:spcAft>
                          <a:spcPts val="0"/>
                        </a:spcAft>
                      </a:pPr>
                      <a:r>
                        <a:rPr lang="en-US" sz="1200" dirty="0">
                          <a:effectLst/>
                        </a:rPr>
                        <a:t>0.04</a:t>
                      </a:r>
                      <a:endParaRPr lang="en-US" sz="1100" dirty="0">
                        <a:effectLst/>
                        <a:latin typeface="Calibri"/>
                        <a:ea typeface="Malgun Gothic"/>
                        <a:cs typeface="Times New Roman"/>
                      </a:endParaRPr>
                    </a:p>
                  </a:txBody>
                  <a:tcPr marL="73025" marR="73025" marT="0" marB="0" anchor="ctr"/>
                </a:tc>
                <a:tc hMerge="1">
                  <a:txBody>
                    <a:bodyPr/>
                    <a:lstStyle/>
                    <a:p>
                      <a:endParaRPr lang="en-US"/>
                    </a:p>
                  </a:txBody>
                  <a:tcPr/>
                </a:tc>
                <a:tc hMerge="1">
                  <a:txBody>
                    <a:bodyPr/>
                    <a:lstStyle/>
                    <a:p>
                      <a:endParaRPr lang="en-US"/>
                    </a:p>
                  </a:txBody>
                  <a:tcPr/>
                </a:tc>
              </a:tr>
            </a:tbl>
          </a:graphicData>
        </a:graphic>
      </p:graphicFrame>
      <mc:AlternateContent xmlns:mc="http://schemas.openxmlformats.org/markup-compatibility/2006">
        <mc:Choice xmlns="" xmlns:a14="http://schemas.microsoft.com/office/drawing/2010/main" Requires="a14">
          <p:sp>
            <p:nvSpPr>
              <p:cNvPr id="5" name="Rectangle 4"/>
              <p:cNvSpPr/>
              <p:nvPr/>
            </p:nvSpPr>
            <p:spPr>
              <a:xfrm>
                <a:off x="2808066" y="3738476"/>
                <a:ext cx="3300904" cy="6189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𝑟</m:t>
                      </m:r>
                      <m:r>
                        <a:rPr lang="en-US" i="1">
                          <a:latin typeface="Cambria Math"/>
                        </a:rPr>
                        <m:t>=</m:t>
                      </m:r>
                      <m:f>
                        <m:fPr>
                          <m:ctrlPr>
                            <a:rPr lang="en-US" i="1">
                              <a:latin typeface="Cambria Math"/>
                            </a:rPr>
                          </m:ctrlPr>
                        </m:fPr>
                        <m:num>
                          <m:r>
                            <a:rPr lang="en-US" i="1">
                              <a:latin typeface="Cambria Math"/>
                            </a:rPr>
                            <m:t>2</m:t>
                          </m:r>
                        </m:num>
                        <m:den>
                          <m:r>
                            <a:rPr lang="en-US" i="1">
                              <a:latin typeface="Cambria Math"/>
                            </a:rPr>
                            <m:t>𝜋</m:t>
                          </m:r>
                        </m:den>
                      </m:f>
                      <m:r>
                        <m:rPr>
                          <m:sty m:val="p"/>
                        </m:rPr>
                        <a:rPr lang="en-US">
                          <a:latin typeface="Cambria Math"/>
                        </a:rPr>
                        <m:t>λ</m:t>
                      </m:r>
                      <m:f>
                        <m:fPr>
                          <m:ctrlPr>
                            <a:rPr lang="en-US" i="1">
                              <a:latin typeface="Cambria Math"/>
                            </a:rPr>
                          </m:ctrlPr>
                        </m:fPr>
                        <m:num>
                          <m:r>
                            <a:rPr lang="en-US" i="1">
                              <a:latin typeface="Cambria Math"/>
                            </a:rPr>
                            <m:t>𝑓</m:t>
                          </m:r>
                        </m:num>
                        <m:den>
                          <m:r>
                            <a:rPr lang="en-US" i="1">
                              <a:latin typeface="Cambria Math"/>
                            </a:rPr>
                            <m:t>𝐷</m:t>
                          </m:r>
                        </m:den>
                      </m:f>
                      <m:r>
                        <a:rPr lang="en-US" i="1">
                          <a:latin typeface="Cambria Math"/>
                        </a:rPr>
                        <m:t>    →→    </m:t>
                      </m:r>
                      <m:r>
                        <a:rPr lang="en-US" i="1">
                          <a:latin typeface="Cambria Math"/>
                        </a:rPr>
                        <m:t>𝑟</m:t>
                      </m:r>
                      <m:r>
                        <a:rPr lang="en-US" i="1">
                          <a:latin typeface="Cambria Math"/>
                        </a:rPr>
                        <m:t>=</m:t>
                      </m:r>
                      <m:f>
                        <m:fPr>
                          <m:ctrlPr>
                            <a:rPr lang="en-US" i="1">
                              <a:latin typeface="Cambria Math"/>
                            </a:rPr>
                          </m:ctrlPr>
                        </m:fPr>
                        <m:num>
                          <m:r>
                            <a:rPr lang="en-US" i="1">
                              <a:latin typeface="Cambria Math"/>
                            </a:rPr>
                            <m:t>2∗</m:t>
                          </m:r>
                          <m:r>
                            <a:rPr lang="en-US" i="1">
                              <a:latin typeface="Cambria Math"/>
                            </a:rPr>
                            <m:t>𝐶</m:t>
                          </m:r>
                        </m:num>
                        <m:den>
                          <m:r>
                            <a:rPr lang="en-US" i="1">
                              <a:latin typeface="Cambria Math"/>
                            </a:rPr>
                            <m:t>𝜋</m:t>
                          </m:r>
                        </m:den>
                      </m:f>
                      <m:r>
                        <m:rPr>
                          <m:sty m:val="p"/>
                        </m:rPr>
                        <a:rPr lang="en-US">
                          <a:latin typeface="Cambria Math"/>
                        </a:rPr>
                        <m:t>λ</m:t>
                      </m:r>
                      <m:f>
                        <m:fPr>
                          <m:ctrlPr>
                            <a:rPr lang="en-US" i="1">
                              <a:latin typeface="Cambria Math"/>
                            </a:rPr>
                          </m:ctrlPr>
                        </m:fPr>
                        <m:num>
                          <m:r>
                            <a:rPr lang="en-US" i="1">
                              <a:latin typeface="Cambria Math"/>
                            </a:rPr>
                            <m:t>𝑓</m:t>
                          </m:r>
                        </m:num>
                        <m:den>
                          <m:r>
                            <a:rPr lang="en-US" i="1">
                              <a:latin typeface="Cambria Math"/>
                            </a:rPr>
                            <m:t>𝐷</m:t>
                          </m:r>
                        </m:den>
                      </m:f>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2808066" y="3738476"/>
                <a:ext cx="3300904" cy="618952"/>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mc:Choice xmlns="" xmlns:a14="http://schemas.microsoft.com/office/drawing/2010/main" Requires="a14">
          <p:sp>
            <p:nvSpPr>
              <p:cNvPr id="6" name="Rectangle 5"/>
              <p:cNvSpPr/>
              <p:nvPr/>
            </p:nvSpPr>
            <p:spPr>
              <a:xfrm>
                <a:off x="2172518" y="4648200"/>
                <a:ext cx="4572000" cy="117295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i="1">
                          <a:latin typeface="Cambria Math"/>
                        </a:rPr>
                        <m:t>𝑟</m:t>
                      </m:r>
                      <m:r>
                        <a:rPr lang="en-US" i="1">
                          <a:latin typeface="Cambria Math"/>
                        </a:rPr>
                        <m:t>=</m:t>
                      </m:r>
                      <m:f>
                        <m:fPr>
                          <m:ctrlPr>
                            <a:rPr lang="en-US" i="1">
                              <a:latin typeface="Cambria Math"/>
                            </a:rPr>
                          </m:ctrlPr>
                        </m:fPr>
                        <m:num>
                          <m:r>
                            <a:rPr lang="en-US" i="1">
                              <a:latin typeface="Cambria Math"/>
                            </a:rPr>
                            <m:t>2∗</m:t>
                          </m:r>
                          <m:r>
                            <a:rPr lang="en-US" i="1">
                              <a:latin typeface="Cambria Math"/>
                            </a:rPr>
                            <m:t>𝐶</m:t>
                          </m:r>
                        </m:num>
                        <m:den>
                          <m:r>
                            <a:rPr lang="en-US" i="1">
                              <a:latin typeface="Cambria Math"/>
                            </a:rPr>
                            <m:t>𝜋</m:t>
                          </m:r>
                        </m:den>
                      </m:f>
                      <m:r>
                        <m:rPr>
                          <m:sty m:val="p"/>
                        </m:rPr>
                        <a:rPr lang="en-US">
                          <a:latin typeface="Cambria Math"/>
                        </a:rPr>
                        <m:t>λ</m:t>
                      </m:r>
                      <m:f>
                        <m:fPr>
                          <m:ctrlPr>
                            <a:rPr lang="en-US" i="1">
                              <a:latin typeface="Cambria Math"/>
                            </a:rPr>
                          </m:ctrlPr>
                        </m:fPr>
                        <m:num>
                          <m:r>
                            <a:rPr lang="en-US" i="1">
                              <a:latin typeface="Cambria Math"/>
                            </a:rPr>
                            <m:t>𝑓</m:t>
                          </m:r>
                        </m:num>
                        <m:den>
                          <m:r>
                            <a:rPr lang="en-US" i="1">
                              <a:latin typeface="Cambria Math"/>
                            </a:rPr>
                            <m:t>𝐷</m:t>
                          </m:r>
                        </m:den>
                      </m:f>
                      <m:r>
                        <a:rPr lang="en-US" i="1">
                          <a:latin typeface="Cambria Math"/>
                        </a:rPr>
                        <m:t>=</m:t>
                      </m:r>
                      <m:f>
                        <m:fPr>
                          <m:ctrlPr>
                            <a:rPr lang="en-US" i="1">
                              <a:latin typeface="Cambria Math"/>
                            </a:rPr>
                          </m:ctrlPr>
                        </m:fPr>
                        <m:num>
                          <m:r>
                            <a:rPr lang="en-US" i="1">
                              <a:latin typeface="Cambria Math"/>
                            </a:rPr>
                            <m:t>2∗2</m:t>
                          </m:r>
                        </m:num>
                        <m:den>
                          <m:r>
                            <a:rPr lang="en-US" i="1">
                              <a:latin typeface="Cambria Math"/>
                            </a:rPr>
                            <m:t>𝜋</m:t>
                          </m:r>
                        </m:den>
                      </m:f>
                      <m:r>
                        <a:rPr lang="en-US">
                          <a:latin typeface="Cambria Math"/>
                        </a:rPr>
                        <m:t>(0.6µ</m:t>
                      </m:r>
                      <m:r>
                        <m:rPr>
                          <m:sty m:val="p"/>
                        </m:rPr>
                        <a:rPr lang="en-US">
                          <a:latin typeface="Cambria Math"/>
                        </a:rPr>
                        <m:t>m</m:t>
                      </m:r>
                      <m:r>
                        <a:rPr lang="en-US">
                          <a:latin typeface="Cambria Math"/>
                        </a:rPr>
                        <m:t>)(</m:t>
                      </m:r>
                      <m:f>
                        <m:fPr>
                          <m:ctrlPr>
                            <a:rPr lang="en-US" i="1">
                              <a:latin typeface="Cambria Math"/>
                            </a:rPr>
                          </m:ctrlPr>
                        </m:fPr>
                        <m:num>
                          <m:r>
                            <a:rPr lang="en-US" i="1">
                              <a:latin typeface="Cambria Math"/>
                            </a:rPr>
                            <m:t>30</m:t>
                          </m:r>
                          <m:r>
                            <a:rPr lang="en-US" i="1">
                              <a:latin typeface="Cambria Math"/>
                            </a:rPr>
                            <m:t>𝑚𝑚</m:t>
                          </m:r>
                        </m:num>
                        <m:den>
                          <m:r>
                            <a:rPr lang="en-US" i="1">
                              <a:latin typeface="Cambria Math"/>
                            </a:rPr>
                            <m:t>25</m:t>
                          </m:r>
                          <m:r>
                            <a:rPr lang="en-US" i="1">
                              <a:latin typeface="Cambria Math"/>
                            </a:rPr>
                            <m:t>𝑚𝑚</m:t>
                          </m:r>
                        </m:den>
                      </m:f>
                      <m:r>
                        <a:rPr lang="en-US" i="1">
                          <a:latin typeface="Cambria Math"/>
                        </a:rPr>
                        <m:t>) </m:t>
                      </m:r>
                    </m:oMath>
                  </m:oMathPara>
                </a14:m>
                <a:endParaRPr lang="en-US" dirty="0"/>
              </a:p>
              <a:p>
                <a:r>
                  <a:rPr lang="en-US" dirty="0"/>
                  <a:t> </a:t>
                </a:r>
              </a:p>
              <a:p>
                <a:pPr/>
                <a14:m>
                  <m:oMathPara xmlns:m="http://schemas.openxmlformats.org/officeDocument/2006/math">
                    <m:oMathParaPr>
                      <m:jc m:val="centerGroup"/>
                    </m:oMathParaPr>
                    <m:oMath xmlns:m="http://schemas.openxmlformats.org/officeDocument/2006/math">
                      <m:r>
                        <a:rPr lang="en-US" i="1">
                          <a:latin typeface="Cambria Math"/>
                        </a:rPr>
                        <m:t>𝑟</m:t>
                      </m:r>
                      <m:r>
                        <a:rPr lang="en-US" i="1">
                          <a:latin typeface="Cambria Math"/>
                        </a:rPr>
                        <m:t>=0.916 </m:t>
                      </m:r>
                      <m:r>
                        <a:rPr lang="en-US">
                          <a:latin typeface="Cambria Math"/>
                        </a:rPr>
                        <m:t>µ</m:t>
                      </m:r>
                      <m:r>
                        <m:rPr>
                          <m:sty m:val="p"/>
                        </m:rPr>
                        <a:rPr lang="en-US">
                          <a:latin typeface="Cambria Math"/>
                        </a:rPr>
                        <m:t>m</m:t>
                      </m:r>
                    </m:oMath>
                  </m:oMathPara>
                </a14:m>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2172518" y="4648200"/>
                <a:ext cx="4572000" cy="1172950"/>
              </a:xfrm>
              <a:prstGeom prst="rect">
                <a:avLst/>
              </a:prstGeom>
              <a:blipFill rotWithShape="1">
                <a:blip r:embed="rId4" cstate="print"/>
                <a:stretch>
                  <a:fillRect b="-1042"/>
                </a:stretch>
              </a:blipFill>
            </p:spPr>
            <p:txBody>
              <a:bodyPr/>
              <a:lstStyle/>
              <a:p>
                <a:r>
                  <a:rPr lang="en-US">
                    <a:noFill/>
                  </a:rPr>
                  <a:t> </a:t>
                </a:r>
              </a:p>
            </p:txBody>
          </p:sp>
        </mc:Fallback>
      </mc:AlternateContent>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7" name="Rectangle 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03413"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3583315" y="5848290"/>
            <a:ext cx="1903085"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A=</a:t>
            </a:r>
            <a:r>
              <a:rPr lang="el-GR" sz="2000" dirty="0" smtClean="0">
                <a:latin typeface="Times New Roman" pitchFamily="18" charset="0"/>
                <a:cs typeface="Times New Roman" pitchFamily="18" charset="0"/>
              </a:rPr>
              <a:t>π</a:t>
            </a:r>
            <a:r>
              <a:rPr lang="en-US" sz="2000" dirty="0" smtClean="0">
                <a:latin typeface="Times New Roman" pitchFamily="18" charset="0"/>
                <a:cs typeface="Times New Roman" pitchFamily="18" charset="0"/>
              </a:rPr>
              <a:t>r</a:t>
            </a:r>
            <a:r>
              <a:rPr lang="en-US" sz="2000" baseline="30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=2.64 µm</a:t>
            </a:r>
            <a:r>
              <a:rPr lang="en-US" sz="2000" baseline="30000" dirty="0" smtClean="0">
                <a:latin typeface="Times New Roman" pitchFamily="18" charset="0"/>
                <a:cs typeface="Times New Roman" pitchFamily="18" charset="0"/>
              </a:rPr>
              <a:t>2</a:t>
            </a:r>
            <a:endParaRPr lang="en-US" sz="2000" baseline="30000" dirty="0">
              <a:latin typeface="Times New Roman" pitchFamily="18" charset="0"/>
              <a:cs typeface="Times New Roman" pitchFamily="18" charset="0"/>
            </a:endParaRPr>
          </a:p>
        </p:txBody>
      </p:sp>
      <p:sp>
        <p:nvSpPr>
          <p:cNvPr id="14" name="TextBox 13"/>
          <p:cNvSpPr txBox="1"/>
          <p:nvPr/>
        </p:nvSpPr>
        <p:spPr>
          <a:xfrm>
            <a:off x="2438400" y="1307068"/>
            <a:ext cx="3871957" cy="369332"/>
          </a:xfrm>
          <a:prstGeom prst="rect">
            <a:avLst/>
          </a:prstGeom>
          <a:noFill/>
        </p:spPr>
        <p:txBody>
          <a:bodyPr wrap="none" rtlCol="0">
            <a:spAutoFit/>
          </a:bodyPr>
          <a:lstStyle/>
          <a:p>
            <a:r>
              <a:rPr lang="en-US" b="1" dirty="0" smtClean="0"/>
              <a:t>AC254-030-A Achromatic Doublet Lens</a:t>
            </a:r>
            <a:endParaRPr lang="en-US" b="1" dirty="0"/>
          </a:p>
        </p:txBody>
      </p:sp>
    </p:spTree>
    <p:extLst>
      <p:ext uri="{BB962C8B-B14F-4D97-AF65-F5344CB8AC3E}">
        <p14:creationId xmlns="" xmlns:p14="http://schemas.microsoft.com/office/powerpoint/2010/main" val="20154043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292</TotalTime>
  <Words>1618</Words>
  <Application>Microsoft Office PowerPoint</Application>
  <PresentationFormat>On-screen Show (4:3)</PresentationFormat>
  <Paragraphs>493</Paragraphs>
  <Slides>34</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Adjacency</vt:lpstr>
      <vt:lpstr>Equation</vt:lpstr>
      <vt:lpstr>Light Detection with Ultra-High Dynamic Range</vt:lpstr>
      <vt:lpstr>Project Review - Client Request</vt:lpstr>
      <vt:lpstr>Project Review - Client Request</vt:lpstr>
      <vt:lpstr>Project Review: specific design requirements</vt:lpstr>
      <vt:lpstr>Design: Light Focusing System</vt:lpstr>
      <vt:lpstr>Light Focusing System cont’d</vt:lpstr>
      <vt:lpstr>Light Focusing System cont’d</vt:lpstr>
      <vt:lpstr>Light Focusing System cont’d</vt:lpstr>
      <vt:lpstr>Lens Specifications</vt:lpstr>
      <vt:lpstr>Design: Electrical System _  PIN Diode Selection</vt:lpstr>
      <vt:lpstr>Design: Electrical System _  PIN Diode Selection</vt:lpstr>
      <vt:lpstr>Design: Electrical System _  PIN Diode Selection</vt:lpstr>
      <vt:lpstr>Design: Electrical System _  Input Constraint</vt:lpstr>
      <vt:lpstr>Input Biasing</vt:lpstr>
      <vt:lpstr>AC Current to Voltage Converter</vt:lpstr>
      <vt:lpstr>AC Current to Voltage Converter</vt:lpstr>
      <vt:lpstr>AC Current to Voltage Converter</vt:lpstr>
      <vt:lpstr>Design: Electrical System _  Filter</vt:lpstr>
      <vt:lpstr>Analog Filter: Passive vs. Active </vt:lpstr>
      <vt:lpstr>Active Filter</vt:lpstr>
      <vt:lpstr>4th order Bessel Bandpass Filter Design</vt:lpstr>
      <vt:lpstr>4th order Bessel Bandpass Filter Design</vt:lpstr>
      <vt:lpstr>4th order Bessel Bandpass Filter Simulation</vt:lpstr>
      <vt:lpstr>Design: Electrical System _  Amplifier</vt:lpstr>
      <vt:lpstr>Transistor Amplifier Design</vt:lpstr>
      <vt:lpstr>Transistor Amplifier Design and Simultion</vt:lpstr>
      <vt:lpstr>Design: Cooling System.</vt:lpstr>
      <vt:lpstr>Peltier Cooler Analysis </vt:lpstr>
      <vt:lpstr>Design: Peltier Cooler Selection</vt:lpstr>
      <vt:lpstr>Design: Specific Peltier Cooler</vt:lpstr>
      <vt:lpstr>Integrated System Schemetics</vt:lpstr>
      <vt:lpstr> Design Schedule</vt:lpstr>
      <vt:lpstr>Team Responsibilities</vt:lpstr>
      <vt:lpstr>Questions?</vt:lpstr>
    </vt:vector>
  </TitlesOfParts>
  <Company>Washington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Detection with Ultra-High Dynamic Range</dc:title>
  <dc:creator>DoHyun Kim</dc:creator>
  <cp:lastModifiedBy>DoHyun Kim</cp:lastModifiedBy>
  <cp:revision>153</cp:revision>
  <dcterms:created xsi:type="dcterms:W3CDTF">2012-10-30T19:49:28Z</dcterms:created>
  <dcterms:modified xsi:type="dcterms:W3CDTF">2012-10-31T04:37:22Z</dcterms:modified>
</cp:coreProperties>
</file>